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6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7" name="Body Level One…"/>
          <p:cNvSpPr txBox="1">
            <a:spLocks noGrp="1"/>
          </p:cNvSpPr>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Low angle black and white photo of a futuristic apartment building under a cloudy sky"/>
          <p:cNvSpPr>
            <a:spLocks noGrp="1"/>
          </p:cNvSpPr>
          <p:nvPr>
            <p:ph type="pic" idx="21"/>
          </p:nvPr>
        </p:nvSpPr>
        <p:spPr>
          <a:xfrm>
            <a:off x="-120802" y="1270000"/>
            <a:ext cx="16840201" cy="11226800"/>
          </a:xfrm>
          <a:prstGeom prst="rect">
            <a:avLst/>
          </a:prstGeom>
        </p:spPr>
        <p:txBody>
          <a:bodyPr lIns="91439" tIns="45719" rIns="91439" bIns="45719">
            <a:noAutofit/>
          </a:bodyPr>
          <a:lstStyle/>
          <a:p>
            <a:endParaRPr/>
          </a:p>
        </p:txBody>
      </p:sp>
      <p:sp>
        <p:nvSpPr>
          <p:cNvPr id="125" name="Black and white photo of the outside of a modern office building "/>
          <p:cNvSpPr>
            <a:spLocks noGrp="1"/>
          </p:cNvSpPr>
          <p:nvPr>
            <p:ph type="pic" sz="quarter" idx="22"/>
          </p:nvPr>
        </p:nvSpPr>
        <p:spPr>
          <a:xfrm>
            <a:off x="15443200" y="1270000"/>
            <a:ext cx="8102600" cy="5410200"/>
          </a:xfrm>
          <a:prstGeom prst="rect">
            <a:avLst/>
          </a:prstGeom>
        </p:spPr>
        <p:txBody>
          <a:bodyPr lIns="91439" tIns="45719" rIns="91439" bIns="45719">
            <a:noAutofit/>
          </a:bodyPr>
          <a:lstStyle/>
          <a:p>
            <a:endParaRPr/>
          </a:p>
        </p:txBody>
      </p:sp>
      <p:sp>
        <p:nvSpPr>
          <p:cNvPr id="126" name="Black and white photo of lattice-like, modern architecture on a building"/>
          <p:cNvSpPr>
            <a:spLocks noGrp="1"/>
          </p:cNvSpPr>
          <p:nvPr>
            <p:ph type="pic" sz="half" idx="23"/>
          </p:nvPr>
        </p:nvSpPr>
        <p:spPr>
          <a:xfrm>
            <a:off x="15811500" y="4876800"/>
            <a:ext cx="7366000" cy="98298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bg>
      <p:bgPr>
        <a:solidFill>
          <a:srgbClr val="000000"/>
        </a:solidFill>
        <a:effectLst/>
      </p:bgPr>
    </p:bg>
    <p:spTree>
      <p:nvGrpSpPr>
        <p:cNvPr id="1" name=""/>
        <p:cNvGrpSpPr/>
        <p:nvPr/>
      </p:nvGrpSpPr>
      <p:grpSpPr>
        <a:xfrm>
          <a:off x="0" y="0"/>
          <a:ext cx="0" cy="0"/>
          <a:chOff x="0" y="0"/>
          <a:chExt cx="0" cy="0"/>
        </a:xfrm>
      </p:grpSpPr>
      <p:sp>
        <p:nvSpPr>
          <p:cNvPr id="134" name="Low angle black and white photo of a modern buildin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000000"/>
        </a:solidFill>
        <a:effectLst/>
      </p:bgPr>
    </p:bg>
    <p:spTree>
      <p:nvGrpSpPr>
        <p:cNvPr id="1" name=""/>
        <p:cNvGrpSpPr/>
        <p:nvPr/>
      </p:nvGrpSpPr>
      <p:grpSpPr>
        <a:xfrm>
          <a:off x="0" y="0"/>
          <a:ext cx="0" cy="0"/>
          <a:chOff x="0" y="0"/>
          <a:chExt cx="0" cy="0"/>
        </a:xfrm>
      </p:grpSpPr>
      <p:sp>
        <p:nvSpPr>
          <p:cNvPr id="21" name="Black and white photo of light and shadows on a buildin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4" name="Black and white photo of shadows cast on a concrete structure"/>
          <p:cNvSpPr>
            <a:spLocks noGrp="1"/>
          </p:cNvSpPr>
          <p:nvPr>
            <p:ph type="pic" idx="21"/>
          </p:nvPr>
        </p:nvSpPr>
        <p:spPr>
          <a:xfrm>
            <a:off x="9270652" y="1263650"/>
            <a:ext cx="16757661" cy="11188700"/>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06500" y="952500"/>
            <a:ext cx="9779000" cy="143510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2" name="Body Level One…"/>
          <p:cNvSpPr txBox="1">
            <a:spLocks noGrp="1"/>
          </p:cNvSpPr>
          <p:nvPr>
            <p:ph type="body" sz="half" idx="1" hasCustomPrompt="1"/>
          </p:nvPr>
        </p:nvSpPr>
        <p:spPr>
          <a:xfrm>
            <a:off x="1206500" y="4248504"/>
            <a:ext cx="9779000" cy="8256012"/>
          </a:xfrm>
          <a:prstGeom prst="rect">
            <a:avLst/>
          </a:prstGeom>
        </p:spPr>
        <p:txBody>
          <a:bodyPr/>
          <a:lstStyle/>
          <a:p>
            <a:r>
              <a:t>Slide bullet text</a:t>
            </a:r>
          </a:p>
          <a:p>
            <a:pPr lvl="1"/>
            <a:endParaRPr/>
          </a:p>
          <a:p>
            <a:pPr lvl="2"/>
            <a:endParaRPr/>
          </a:p>
          <a:p>
            <a:pPr lvl="3"/>
            <a:endParaRPr/>
          </a:p>
          <a:p>
            <a:pPr lvl="4"/>
            <a:endParaRPr/>
          </a:p>
        </p:txBody>
      </p:sp>
      <p:sp>
        <p:nvSpPr>
          <p:cNvPr id="63" name="Close-up black and white photo of intricate building architecture"/>
          <p:cNvSpPr>
            <a:spLocks noGrp="1"/>
          </p:cNvSpPr>
          <p:nvPr>
            <p:ph type="pic" idx="22"/>
          </p:nvPr>
        </p:nvSpPr>
        <p:spPr>
          <a:xfrm>
            <a:off x="12192000" y="-1341967"/>
            <a:ext cx="10922000" cy="16399934"/>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952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952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7"/>
          <a:srcRect/>
          <a:stretch>
            <a:fillRect/>
          </a:stretch>
        </a:blip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952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hyperlink" Target="http://acestoohigh.com" TargetMode="Externa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Parts 1 and 2"/>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Parts 1 and 2</a:t>
            </a:r>
          </a:p>
        </p:txBody>
      </p:sp>
      <p:sp>
        <p:nvSpPr>
          <p:cNvPr id="152" name="Why Take Healing Hearts Express?"/>
          <p:cNvSpPr txBox="1">
            <a:spLocks noGrp="1"/>
          </p:cNvSpPr>
          <p:nvPr>
            <p:ph type="ctrTitle"/>
          </p:nvPr>
        </p:nvSpPr>
        <p:spPr>
          <a:prstGeom prst="rect">
            <a:avLst/>
          </a:prstGeom>
        </p:spPr>
        <p:txBody>
          <a:bodyPr/>
          <a:lstStyle>
            <a:lvl1pPr>
              <a:defRPr sz="10700" spc="-213"/>
            </a:lvl1pPr>
          </a:lstStyle>
          <a:p>
            <a:r>
              <a:t>Why Take Healing Hearts Express?</a:t>
            </a:r>
          </a:p>
        </p:txBody>
      </p:sp>
      <p:sp>
        <p:nvSpPr>
          <p:cNvPr id="153" name="Heal the Man, Heal the Land"/>
          <p:cNvSpPr txBox="1">
            <a:spLocks noGrp="1"/>
          </p:cNvSpPr>
          <p:nvPr>
            <p:ph type="subTitle" sz="quarter" idx="1"/>
          </p:nvPr>
        </p:nvSpPr>
        <p:spPr>
          <a:prstGeom prst="rect">
            <a:avLst/>
          </a:prstGeom>
        </p:spPr>
        <p:txBody>
          <a:bodyPr/>
          <a:lstStyle/>
          <a:p>
            <a:r>
              <a:t>Heal the Man, Heal the Land</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And His disciples asked Him, “Why then do the scribes say that Elijah must come first?” And He answered and said, “Elijah does come and restores all things.”…"/>
          <p:cNvSpPr txBox="1"/>
          <p:nvPr/>
        </p:nvSpPr>
        <p:spPr>
          <a:xfrm>
            <a:off x="408458" y="1959224"/>
            <a:ext cx="23955276" cy="9797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9000" b="1"/>
            </a:pPr>
            <a:r>
              <a:rPr dirty="0"/>
              <a:t>And His disciples asked Him, </a:t>
            </a:r>
            <a:endParaRPr lang="en-US" dirty="0" smtClean="0"/>
          </a:p>
          <a:p>
            <a:pPr>
              <a:defRPr sz="9000" b="1"/>
            </a:pPr>
            <a:r>
              <a:rPr dirty="0" smtClean="0"/>
              <a:t>“</a:t>
            </a:r>
            <a:r>
              <a:rPr dirty="0"/>
              <a:t>Why then do the scribes say </a:t>
            </a:r>
            <a:r>
              <a:rPr dirty="0" smtClean="0"/>
              <a:t>that</a:t>
            </a:r>
            <a:endParaRPr lang="en-US" dirty="0" smtClean="0"/>
          </a:p>
          <a:p>
            <a:pPr>
              <a:defRPr sz="9000" b="1"/>
            </a:pPr>
            <a:r>
              <a:rPr dirty="0" smtClean="0"/>
              <a:t> </a:t>
            </a:r>
            <a:r>
              <a:rPr dirty="0"/>
              <a:t>Elijah must come first</a:t>
            </a:r>
            <a:r>
              <a:rPr dirty="0" smtClean="0"/>
              <a:t>?”</a:t>
            </a:r>
            <a:endParaRPr lang="en-US" dirty="0" smtClean="0"/>
          </a:p>
          <a:p>
            <a:pPr>
              <a:defRPr sz="9000" b="1"/>
            </a:pPr>
            <a:r>
              <a:rPr dirty="0" smtClean="0"/>
              <a:t> </a:t>
            </a:r>
            <a:r>
              <a:rPr dirty="0"/>
              <a:t>And He answered and said</a:t>
            </a:r>
            <a:r>
              <a:rPr dirty="0" smtClean="0"/>
              <a:t>,</a:t>
            </a:r>
            <a:endParaRPr lang="en-US" dirty="0" smtClean="0"/>
          </a:p>
          <a:p>
            <a:pPr>
              <a:defRPr sz="9000" b="1"/>
            </a:pPr>
            <a:r>
              <a:rPr dirty="0" smtClean="0"/>
              <a:t> </a:t>
            </a:r>
            <a:r>
              <a:rPr dirty="0"/>
              <a:t>“Elijah does come and </a:t>
            </a:r>
            <a:r>
              <a:rPr u="sng" dirty="0"/>
              <a:t>restores</a:t>
            </a:r>
            <a:r>
              <a:rPr dirty="0"/>
              <a:t> all things.”</a:t>
            </a:r>
          </a:p>
          <a:p>
            <a:pPr>
              <a:defRPr sz="9000" b="1"/>
            </a:pPr>
            <a:endParaRPr dirty="0"/>
          </a:p>
          <a:p>
            <a:pPr>
              <a:defRPr sz="9000" b="1"/>
            </a:pPr>
            <a:r>
              <a:rPr dirty="0"/>
              <a:t>Matthew 17:10-11 ESV</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What needs to be restored?"/>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What needs to be restored?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IMG_9423.jpeg" descr="IMG_9423.jpeg"/>
          <p:cNvPicPr>
            <a:picLocks noGrp="1" noChangeAspect="1"/>
          </p:cNvPicPr>
          <p:nvPr>
            <p:ph type="pic" idx="21"/>
          </p:nvPr>
        </p:nvPicPr>
        <p:blipFill>
          <a:blip r:embed="rId2">
            <a:extLst/>
          </a:blip>
          <a:srcRect t="25165" b="6530"/>
          <a:stretch>
            <a:fillRect/>
          </a:stretch>
        </p:blipFill>
        <p:spPr>
          <a:xfrm>
            <a:off x="0" y="0"/>
            <a:ext cx="24384000" cy="137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Unresolved childhood pain will negatively affect your family…"/>
          <p:cNvSpPr txBox="1">
            <a:spLocks noGrp="1"/>
          </p:cNvSpPr>
          <p:nvPr>
            <p:ph type="body" sz="half" idx="1"/>
          </p:nvPr>
        </p:nvSpPr>
        <p:spPr>
          <a:xfrm>
            <a:off x="1206500" y="3966054"/>
            <a:ext cx="21971000" cy="5783892"/>
          </a:xfrm>
          <a:prstGeom prst="rect">
            <a:avLst/>
          </a:prstGeom>
        </p:spPr>
        <p:txBody>
          <a:bodyPr/>
          <a:lstStyle/>
          <a:p>
            <a:pPr>
              <a:defRPr b="1">
                <a:latin typeface="+mn-lt"/>
                <a:ea typeface="+mn-ea"/>
                <a:cs typeface="+mn-cs"/>
                <a:sym typeface="Helvetica Neue"/>
              </a:defRPr>
            </a:pPr>
            <a:r>
              <a:t> Unresolved childhood pain will negatively affect your family </a:t>
            </a:r>
          </a:p>
          <a:p>
            <a:pPr>
              <a:defRPr b="1">
                <a:latin typeface="+mn-lt"/>
                <a:ea typeface="+mn-ea"/>
                <a:cs typeface="+mn-cs"/>
                <a:sym typeface="Helvetica Neue"/>
              </a:defRPr>
            </a:pPr>
            <a:r>
              <a:t>and future generations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Unresolved childhood trauma  can also negatively impact a  community, city and nation"/>
          <p:cNvSpPr txBox="1">
            <a:spLocks noGrp="1"/>
          </p:cNvSpPr>
          <p:nvPr>
            <p:ph type="body" sz="half" idx="1"/>
          </p:nvPr>
        </p:nvSpPr>
        <p:spPr>
          <a:xfrm>
            <a:off x="1206500" y="3841801"/>
            <a:ext cx="21971000" cy="6032398"/>
          </a:xfrm>
          <a:prstGeom prst="rect">
            <a:avLst/>
          </a:prstGeom>
        </p:spPr>
        <p:txBody>
          <a:bodyPr/>
          <a:lstStyle>
            <a:lvl1pPr>
              <a:defRPr b="1">
                <a:latin typeface="+mn-lt"/>
                <a:ea typeface="+mn-ea"/>
                <a:cs typeface="+mn-cs"/>
                <a:sym typeface="Helvetica Neue"/>
              </a:defRPr>
            </a:lvl1pPr>
          </a:lstStyle>
          <a:p>
            <a:r>
              <a:t>Unresolved childhood trauma  can also negatively impact a  community, city and nation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Behold, I am going to send you Elijah the prophet before the coming of the great and terrible day of the Lord. He will turn the hearts of the fathers back to children and the hearts of the children to their fathers, so that I will not come and strike th"/>
          <p:cNvSpPr txBox="1"/>
          <p:nvPr/>
        </p:nvSpPr>
        <p:spPr>
          <a:xfrm>
            <a:off x="534158" y="5436468"/>
            <a:ext cx="23315678" cy="34881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800" b="1"/>
            </a:pPr>
            <a:r>
              <a:rPr sz="4400" dirty="0"/>
              <a:t>“Behold, I am going to send you Elijah the </a:t>
            </a:r>
            <a:r>
              <a:rPr sz="4400" dirty="0" smtClean="0"/>
              <a:t>prophet</a:t>
            </a:r>
            <a:endParaRPr lang="en-US" sz="4400" dirty="0" smtClean="0"/>
          </a:p>
          <a:p>
            <a:pPr>
              <a:defRPr sz="7800" b="1"/>
            </a:pPr>
            <a:r>
              <a:rPr sz="4400" u="sng" dirty="0" smtClean="0"/>
              <a:t>before</a:t>
            </a:r>
            <a:r>
              <a:rPr sz="4400" dirty="0" smtClean="0"/>
              <a:t> </a:t>
            </a:r>
            <a:r>
              <a:rPr sz="4400" dirty="0"/>
              <a:t>the coming of the great and terrible day of the Lord. He will </a:t>
            </a:r>
            <a:r>
              <a:rPr sz="4400" u="sng" dirty="0"/>
              <a:t>turn the </a:t>
            </a:r>
            <a:r>
              <a:rPr sz="4400" u="sng" dirty="0" smtClean="0"/>
              <a:t>hearts</a:t>
            </a:r>
            <a:endParaRPr lang="en-US" sz="4400" u="sng" dirty="0" smtClean="0"/>
          </a:p>
          <a:p>
            <a:pPr>
              <a:defRPr sz="7800" b="1"/>
            </a:pPr>
            <a:r>
              <a:rPr sz="4400" dirty="0" smtClean="0"/>
              <a:t> </a:t>
            </a:r>
            <a:r>
              <a:rPr sz="4400" dirty="0"/>
              <a:t>of the fathers back to children and </a:t>
            </a:r>
            <a:r>
              <a:rPr sz="4400" u="sng" dirty="0"/>
              <a:t>the hearts</a:t>
            </a:r>
            <a:r>
              <a:rPr sz="4400" dirty="0"/>
              <a:t> of the </a:t>
            </a:r>
            <a:r>
              <a:rPr sz="4400" dirty="0" smtClean="0"/>
              <a:t>children</a:t>
            </a:r>
            <a:endParaRPr lang="en-US" sz="4400" dirty="0" smtClean="0"/>
          </a:p>
          <a:p>
            <a:pPr>
              <a:defRPr sz="7800" b="1"/>
            </a:pPr>
            <a:r>
              <a:rPr sz="4400" dirty="0" smtClean="0"/>
              <a:t> </a:t>
            </a:r>
            <a:r>
              <a:rPr sz="4400" dirty="0"/>
              <a:t>to their fathers, so that I will not come and </a:t>
            </a:r>
            <a:r>
              <a:rPr sz="4400" u="sng" dirty="0"/>
              <a:t>strike the land</a:t>
            </a:r>
            <a:r>
              <a:rPr sz="4400" dirty="0"/>
              <a:t> with complete destruction.” </a:t>
            </a:r>
          </a:p>
          <a:p>
            <a:pPr>
              <a:defRPr sz="7800" b="1"/>
            </a:pPr>
            <a:r>
              <a:rPr sz="4400" dirty="0"/>
              <a:t>Malachi 4:5-6 NASB</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Our Nation is Being Destroyed by…"/>
          <p:cNvSpPr txBox="1">
            <a:spLocks noGrp="1"/>
          </p:cNvSpPr>
          <p:nvPr>
            <p:ph type="title"/>
          </p:nvPr>
        </p:nvSpPr>
        <p:spPr>
          <a:prstGeom prst="rect">
            <a:avLst/>
          </a:prstGeom>
        </p:spPr>
        <p:txBody>
          <a:bodyPr/>
          <a:lstStyle/>
          <a:p>
            <a:r>
              <a:t>Our Nation is Being Destroyed by…</a:t>
            </a:r>
          </a:p>
        </p:txBody>
      </p:sp>
      <p:sp>
        <p:nvSpPr>
          <p:cNvPr id="185" name="Inflation…"/>
          <p:cNvSpPr txBox="1">
            <a:spLocks noGrp="1"/>
          </p:cNvSpPr>
          <p:nvPr>
            <p:ph type="body" idx="1"/>
          </p:nvPr>
        </p:nvSpPr>
        <p:spPr>
          <a:prstGeom prst="rect">
            <a:avLst/>
          </a:prstGeom>
        </p:spPr>
        <p:txBody>
          <a:bodyPr/>
          <a:lstStyle/>
          <a:p>
            <a:pPr>
              <a:defRPr b="1"/>
            </a:pPr>
            <a:r>
              <a:t>Inflation</a:t>
            </a:r>
          </a:p>
          <a:p>
            <a:pPr>
              <a:defRPr b="1"/>
            </a:pPr>
            <a:r>
              <a:t>Woke teachings</a:t>
            </a:r>
          </a:p>
          <a:p>
            <a:pPr>
              <a:defRPr b="1"/>
            </a:pPr>
            <a:r>
              <a:t>Political upheaval </a:t>
            </a:r>
          </a:p>
          <a:p>
            <a:pPr>
              <a:defRPr b="1"/>
            </a:pPr>
            <a:r>
              <a:t>Rampant violence</a:t>
            </a:r>
          </a:p>
          <a:p>
            <a:pPr>
              <a:defRPr b="1"/>
            </a:pPr>
            <a:r>
              <a:t>Unsecured borders</a:t>
            </a:r>
          </a:p>
          <a:p>
            <a:pPr>
              <a:defRPr b="1"/>
            </a:pPr>
            <a:r>
              <a:t>Mass school shootings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Family restoration begins with parents asking their children to forgive them for intentionally or unintentionally wounding them"/>
          <p:cNvSpPr txBox="1">
            <a:spLocks noGrp="1"/>
          </p:cNvSpPr>
          <p:nvPr>
            <p:ph type="body" idx="1"/>
          </p:nvPr>
        </p:nvSpPr>
        <p:spPr>
          <a:xfrm>
            <a:off x="1206500" y="3743706"/>
            <a:ext cx="21971000" cy="6228588"/>
          </a:xfrm>
          <a:prstGeom prst="rect">
            <a:avLst/>
          </a:prstGeom>
        </p:spPr>
        <p:txBody>
          <a:bodyPr/>
          <a:lstStyle>
            <a:lvl1pPr>
              <a:defRPr b="1">
                <a:latin typeface="+mn-lt"/>
                <a:ea typeface="+mn-ea"/>
                <a:cs typeface="+mn-cs"/>
                <a:sym typeface="Helvetica Neue"/>
              </a:defRPr>
            </a:lvl1pPr>
          </a:lstStyle>
          <a:p>
            <a:r>
              <a:t>Family restoration begins with parents asking their children to forgive them for intentionally or unintentionally wounding them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amily restoration continues with you and I forgiving our parents for the ways they have hurt us"/>
          <p:cNvSpPr txBox="1">
            <a:spLocks noGrp="1"/>
          </p:cNvSpPr>
          <p:nvPr>
            <p:ph type="body" sz="half" idx="1"/>
          </p:nvPr>
        </p:nvSpPr>
        <p:spPr>
          <a:xfrm>
            <a:off x="1206500" y="4024911"/>
            <a:ext cx="21971000" cy="5666178"/>
          </a:xfrm>
          <a:prstGeom prst="rect">
            <a:avLst/>
          </a:prstGeom>
        </p:spPr>
        <p:txBody>
          <a:bodyPr/>
          <a:lstStyle>
            <a:lvl1pPr defTabSz="2365188">
              <a:defRPr sz="11252" b="1" spc="-225">
                <a:latin typeface="+mn-lt"/>
                <a:ea typeface="+mn-ea"/>
                <a:cs typeface="+mn-cs"/>
                <a:sym typeface="Helvetica Neue"/>
              </a:defRPr>
            </a:lvl1pPr>
          </a:lstStyle>
          <a:p>
            <a:r>
              <a:t>Family restoration continues with you and I forgiving our parents for the ways they have hurt us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Luke 1:16-17 TPT…"/>
          <p:cNvSpPr txBox="1"/>
          <p:nvPr/>
        </p:nvSpPr>
        <p:spPr>
          <a:xfrm>
            <a:off x="58036" y="435731"/>
            <a:ext cx="24277480" cy="128445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457200">
              <a:defRPr sz="6900" b="1">
                <a:latin typeface="Arial"/>
                <a:ea typeface="Arial"/>
                <a:cs typeface="Arial"/>
                <a:sym typeface="Arial"/>
              </a:defRPr>
            </a:pPr>
            <a:r>
              <a:rPr dirty="0"/>
              <a:t>Luke 1:16-17 TPT</a:t>
            </a:r>
          </a:p>
          <a:p>
            <a:pPr algn="l" defTabSz="457200">
              <a:defRPr sz="6900" b="1">
                <a:latin typeface="Arial"/>
                <a:ea typeface="Arial"/>
                <a:cs typeface="Arial"/>
                <a:sym typeface="Arial"/>
              </a:defRPr>
            </a:pPr>
            <a:endParaRPr dirty="0"/>
          </a:p>
          <a:p>
            <a:pPr algn="l" defTabSz="457200">
              <a:defRPr sz="6900" b="1">
                <a:latin typeface="Arial"/>
                <a:ea typeface="Arial"/>
                <a:cs typeface="Arial"/>
                <a:sym typeface="Arial"/>
              </a:defRPr>
            </a:pPr>
            <a:r>
              <a:rPr dirty="0"/>
              <a:t>“And he will persuade many in Israel to </a:t>
            </a:r>
            <a:r>
              <a:rPr dirty="0" smtClean="0"/>
              <a:t>convert</a:t>
            </a:r>
            <a:endParaRPr lang="en-US" dirty="0" smtClean="0"/>
          </a:p>
          <a:p>
            <a:pPr algn="l" defTabSz="457200">
              <a:defRPr sz="6900" b="1">
                <a:latin typeface="Arial"/>
                <a:ea typeface="Arial"/>
                <a:cs typeface="Arial"/>
                <a:sym typeface="Arial"/>
              </a:defRPr>
            </a:pPr>
            <a:r>
              <a:rPr dirty="0" smtClean="0"/>
              <a:t> </a:t>
            </a:r>
            <a:r>
              <a:rPr dirty="0"/>
              <a:t>and turn back to the Lord their God</a:t>
            </a:r>
            <a:r>
              <a:rPr dirty="0" smtClean="0"/>
              <a:t>.</a:t>
            </a:r>
            <a:endParaRPr lang="en-US" dirty="0" smtClean="0"/>
          </a:p>
          <a:p>
            <a:pPr algn="l" defTabSz="457200">
              <a:defRPr sz="6900" b="1">
                <a:latin typeface="Arial"/>
                <a:ea typeface="Arial"/>
                <a:cs typeface="Arial"/>
                <a:sym typeface="Arial"/>
              </a:defRPr>
            </a:pPr>
            <a:r>
              <a:rPr dirty="0" smtClean="0"/>
              <a:t> </a:t>
            </a:r>
            <a:r>
              <a:rPr u="sng" dirty="0"/>
              <a:t>He will go before the Lord</a:t>
            </a:r>
            <a:r>
              <a:rPr dirty="0"/>
              <a:t> as a forerunner</a:t>
            </a:r>
            <a:r>
              <a:rPr dirty="0" smtClean="0"/>
              <a:t>,</a:t>
            </a:r>
            <a:endParaRPr lang="en-US" dirty="0" smtClean="0"/>
          </a:p>
          <a:p>
            <a:pPr algn="l" defTabSz="457200">
              <a:defRPr sz="6900" b="1">
                <a:latin typeface="Arial"/>
                <a:ea typeface="Arial"/>
                <a:cs typeface="Arial"/>
                <a:sym typeface="Arial"/>
              </a:defRPr>
            </a:pPr>
            <a:r>
              <a:rPr dirty="0" smtClean="0"/>
              <a:t> </a:t>
            </a:r>
            <a:r>
              <a:rPr dirty="0"/>
              <a:t>with the same power and anointing as Elijah the prophet</a:t>
            </a:r>
            <a:r>
              <a:rPr dirty="0" smtClean="0"/>
              <a:t>.</a:t>
            </a:r>
            <a:endParaRPr lang="en-US" dirty="0" smtClean="0"/>
          </a:p>
          <a:p>
            <a:pPr algn="l" defTabSz="457200">
              <a:defRPr sz="6900" b="1">
                <a:latin typeface="Arial"/>
                <a:ea typeface="Arial"/>
                <a:cs typeface="Arial"/>
                <a:sym typeface="Arial"/>
              </a:defRPr>
            </a:pPr>
            <a:r>
              <a:rPr dirty="0" smtClean="0"/>
              <a:t> </a:t>
            </a:r>
            <a:r>
              <a:rPr dirty="0"/>
              <a:t>He will be instrumental in </a:t>
            </a:r>
            <a:r>
              <a:rPr u="sng" dirty="0"/>
              <a:t>turning the hearts</a:t>
            </a:r>
            <a:r>
              <a:rPr dirty="0"/>
              <a:t> of </a:t>
            </a:r>
            <a:r>
              <a:rPr dirty="0" smtClean="0"/>
              <a:t>the</a:t>
            </a:r>
            <a:endParaRPr lang="en-US" dirty="0" smtClean="0"/>
          </a:p>
          <a:p>
            <a:pPr algn="l" defTabSz="457200">
              <a:defRPr sz="6900" b="1">
                <a:latin typeface="Arial"/>
                <a:ea typeface="Arial"/>
                <a:cs typeface="Arial"/>
                <a:sym typeface="Arial"/>
              </a:defRPr>
            </a:pPr>
            <a:r>
              <a:rPr dirty="0" smtClean="0"/>
              <a:t> </a:t>
            </a:r>
            <a:r>
              <a:rPr dirty="0"/>
              <a:t>fathers in tenderness back to their children and </a:t>
            </a:r>
            <a:endParaRPr lang="en-US" dirty="0" smtClean="0"/>
          </a:p>
          <a:p>
            <a:pPr algn="l" defTabSz="457200">
              <a:defRPr sz="6900" b="1">
                <a:latin typeface="Arial"/>
                <a:ea typeface="Arial"/>
                <a:cs typeface="Arial"/>
                <a:sym typeface="Arial"/>
              </a:defRPr>
            </a:pPr>
            <a:r>
              <a:rPr u="sng" dirty="0" smtClean="0"/>
              <a:t>the</a:t>
            </a:r>
            <a:r>
              <a:rPr dirty="0" smtClean="0"/>
              <a:t> </a:t>
            </a:r>
            <a:r>
              <a:rPr u="sng" dirty="0"/>
              <a:t>hearts</a:t>
            </a:r>
            <a:r>
              <a:rPr dirty="0"/>
              <a:t> of the disobedient back to the wisdom </a:t>
            </a:r>
            <a:endParaRPr lang="en-US" dirty="0" smtClean="0"/>
          </a:p>
          <a:p>
            <a:pPr algn="l" defTabSz="457200">
              <a:defRPr sz="6900" b="1">
                <a:latin typeface="Arial"/>
                <a:ea typeface="Arial"/>
                <a:cs typeface="Arial"/>
                <a:sym typeface="Arial"/>
              </a:defRPr>
            </a:pPr>
            <a:r>
              <a:rPr dirty="0" smtClean="0"/>
              <a:t>of </a:t>
            </a:r>
            <a:r>
              <a:rPr dirty="0"/>
              <a:t>their righteous fathers. And he will prepare a </a:t>
            </a:r>
            <a:r>
              <a:rPr dirty="0" smtClean="0"/>
              <a:t>united</a:t>
            </a:r>
            <a:endParaRPr lang="en-US" dirty="0" smtClean="0"/>
          </a:p>
          <a:p>
            <a:pPr algn="l" defTabSz="457200">
              <a:defRPr sz="6900" b="1">
                <a:latin typeface="Arial"/>
                <a:ea typeface="Arial"/>
                <a:cs typeface="Arial"/>
                <a:sym typeface="Arial"/>
              </a:defRPr>
            </a:pPr>
            <a:r>
              <a:rPr dirty="0" smtClean="0"/>
              <a:t> </a:t>
            </a:r>
            <a:r>
              <a:rPr dirty="0"/>
              <a:t>people who are ready for the Lord’s appearing.”</a:t>
            </a:r>
          </a:p>
          <a:p>
            <a:pPr algn="l" defTabSz="457200">
              <a:defRPr sz="6900" b="1">
                <a:latin typeface="Arial"/>
                <a:ea typeface="Arial"/>
                <a:cs typeface="Arial"/>
                <a:sym typeface="Arial"/>
              </a:defRPr>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IMG_3170.jpeg" descr="IMG_3170.jpeg"/>
          <p:cNvPicPr>
            <a:picLocks noGrp="1" noChangeAspect="1"/>
          </p:cNvPicPr>
          <p:nvPr>
            <p:ph type="pic" idx="21"/>
          </p:nvPr>
        </p:nvPicPr>
        <p:blipFill>
          <a:blip r:embed="rId2">
            <a:extLst/>
          </a:blip>
          <a:srcRect t="17083" b="6834"/>
          <a:stretch>
            <a:fillRect/>
          </a:stretch>
        </p:blipFill>
        <p:spPr>
          <a:xfrm>
            <a:off x="0" y="0"/>
            <a:ext cx="24384000" cy="137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John himself will go ahead of the Lord and make people ready for his coming. He will be powerful like Elijah and will have the same spirit. He will make peace between fathers and their children. He will cause people who are not obeying God to change and"/>
          <p:cNvSpPr txBox="1"/>
          <p:nvPr/>
        </p:nvSpPr>
        <p:spPr>
          <a:xfrm>
            <a:off x="1445462" y="5144707"/>
            <a:ext cx="21493063" cy="3426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900" b="1"/>
            </a:pPr>
            <a:r>
              <a:rPr sz="3600" dirty="0"/>
              <a:t>“John himself </a:t>
            </a:r>
            <a:r>
              <a:rPr sz="3600" u="sng" dirty="0"/>
              <a:t>will go ahead</a:t>
            </a:r>
            <a:r>
              <a:rPr sz="3600" dirty="0"/>
              <a:t> of the Lord and make people ready for his coming. </a:t>
            </a:r>
            <a:endParaRPr lang="en-US" sz="3600" dirty="0" smtClean="0"/>
          </a:p>
          <a:p>
            <a:pPr>
              <a:defRPr sz="7900" b="1"/>
            </a:pPr>
            <a:r>
              <a:rPr sz="3600" dirty="0" smtClean="0"/>
              <a:t>He </a:t>
            </a:r>
            <a:r>
              <a:rPr sz="3600" dirty="0"/>
              <a:t>will be powerful like Elijah and will have the same spirit</a:t>
            </a:r>
            <a:r>
              <a:rPr sz="3600" dirty="0" smtClean="0"/>
              <a:t>.</a:t>
            </a:r>
            <a:endParaRPr lang="en-US" sz="3600" dirty="0" smtClean="0"/>
          </a:p>
          <a:p>
            <a:pPr>
              <a:defRPr sz="7900" b="1"/>
            </a:pPr>
            <a:r>
              <a:rPr sz="3600" dirty="0" smtClean="0"/>
              <a:t> </a:t>
            </a:r>
            <a:r>
              <a:rPr sz="3600" u="sng" dirty="0"/>
              <a:t>He will make peace</a:t>
            </a:r>
            <a:r>
              <a:rPr sz="3600" dirty="0"/>
              <a:t> between fathers and their children. </a:t>
            </a:r>
            <a:endParaRPr lang="en-US" sz="3600" dirty="0" smtClean="0"/>
          </a:p>
          <a:p>
            <a:pPr>
              <a:defRPr sz="7900" b="1"/>
            </a:pPr>
            <a:r>
              <a:rPr sz="3600" dirty="0" smtClean="0"/>
              <a:t>He </a:t>
            </a:r>
            <a:r>
              <a:rPr sz="3600" dirty="0"/>
              <a:t>will cause people who are not obeying God to change and start thinking the way they should.”</a:t>
            </a:r>
          </a:p>
          <a:p>
            <a:pPr>
              <a:defRPr sz="7900" b="1"/>
            </a:pPr>
            <a:endParaRPr sz="3600" dirty="0"/>
          </a:p>
          <a:p>
            <a:pPr>
              <a:defRPr sz="7900" b="1"/>
            </a:pPr>
            <a:r>
              <a:rPr sz="3600" dirty="0"/>
              <a:t>Luke 1:16-17 ERV</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here is nothing more important than the emotional health of our families"/>
          <p:cNvSpPr txBox="1">
            <a:spLocks noGrp="1"/>
          </p:cNvSpPr>
          <p:nvPr>
            <p:ph type="body" sz="half" idx="1"/>
          </p:nvPr>
        </p:nvSpPr>
        <p:spPr>
          <a:xfrm>
            <a:off x="1206500" y="4979700"/>
            <a:ext cx="21971000" cy="3756600"/>
          </a:xfrm>
          <a:prstGeom prst="rect">
            <a:avLst/>
          </a:prstGeom>
        </p:spPr>
        <p:txBody>
          <a:bodyPr/>
          <a:lstStyle>
            <a:lvl1pPr defTabSz="2121354">
              <a:defRPr sz="10092" b="1" spc="-201">
                <a:latin typeface="+mn-lt"/>
                <a:ea typeface="+mn-ea"/>
                <a:cs typeface="+mn-cs"/>
                <a:sym typeface="Helvetica Neue"/>
              </a:defRPr>
            </a:lvl1pPr>
          </a:lstStyle>
          <a:p>
            <a:r>
              <a:t>There is nothing more important than the emotional health of our families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Adverse Childhood Experiences"/>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Adverse Childhood Experiences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Dr. Robert Black, the former president of the American Academy of Pediatric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lnSpcReduction="10000"/>
          </a:bodyPr>
          <a:lstStyle/>
          <a:p>
            <a:r>
              <a:t>Dr. Robert Black, the former president of the American Academy of Pediatrics</a:t>
            </a:r>
          </a:p>
        </p:txBody>
      </p:sp>
      <p:sp>
        <p:nvSpPr>
          <p:cNvPr id="200" name="“Adverse childhood experiences are the single greatest unaddressed health threat facing our nation today.”"/>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“Adverse childhood experiences are the single greatest unaddressed health threat facing our nation today.”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What are ACEs?"/>
          <p:cNvSpPr txBox="1">
            <a:spLocks noGrp="1"/>
          </p:cNvSpPr>
          <p:nvPr>
            <p:ph type="body" sz="half" idx="1"/>
          </p:nvPr>
        </p:nvSpPr>
        <p:spPr>
          <a:xfrm>
            <a:off x="1206500" y="4920843"/>
            <a:ext cx="21971000" cy="3965869"/>
          </a:xfrm>
          <a:prstGeom prst="rect">
            <a:avLst/>
          </a:prstGeom>
        </p:spPr>
        <p:txBody>
          <a:bodyPr/>
          <a:lstStyle>
            <a:lvl1pPr>
              <a:defRPr b="1">
                <a:latin typeface="+mn-lt"/>
                <a:ea typeface="+mn-ea"/>
                <a:cs typeface="+mn-cs"/>
                <a:sym typeface="Helvetica Neue"/>
              </a:defRPr>
            </a:lvl1pPr>
          </a:lstStyle>
          <a:p>
            <a:r>
              <a:t>What are ACEs?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raumatic events that can have a negative, lasting effect on our health &amp; emotional well being"/>
          <p:cNvSpPr txBox="1">
            <a:spLocks noGrp="1"/>
          </p:cNvSpPr>
          <p:nvPr>
            <p:ph type="body" idx="1"/>
          </p:nvPr>
        </p:nvSpPr>
        <p:spPr>
          <a:xfrm>
            <a:off x="1206500" y="3763325"/>
            <a:ext cx="21971000" cy="6189350"/>
          </a:xfrm>
          <a:prstGeom prst="rect">
            <a:avLst/>
          </a:prstGeom>
        </p:spPr>
        <p:txBody>
          <a:bodyPr/>
          <a:lstStyle>
            <a:lvl1pPr>
              <a:defRPr b="1">
                <a:latin typeface="+mn-lt"/>
                <a:ea typeface="+mn-ea"/>
                <a:cs typeface="+mn-cs"/>
                <a:sym typeface="Helvetica Neue"/>
              </a:defRPr>
            </a:lvl1pPr>
          </a:lstStyle>
          <a:p>
            <a:r>
              <a:t>Traumatic events that can have a negative, lasting effect on our health &amp; emotional well being</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Abuse"/>
          <p:cNvSpPr txBox="1">
            <a:spLocks noGrp="1"/>
          </p:cNvSpPr>
          <p:nvPr>
            <p:ph type="title"/>
          </p:nvPr>
        </p:nvSpPr>
        <p:spPr>
          <a:xfrm>
            <a:off x="1206500" y="952500"/>
            <a:ext cx="21971000" cy="8142844"/>
          </a:xfrm>
          <a:prstGeom prst="rect">
            <a:avLst/>
          </a:prstGeom>
        </p:spPr>
        <p:txBody>
          <a:bodyPr/>
          <a:lstStyle/>
          <a:p>
            <a:r>
              <a:t>Abuse</a:t>
            </a:r>
          </a:p>
        </p:txBody>
      </p:sp>
      <p:sp>
        <p:nvSpPr>
          <p:cNvPr id="207" name="Emotional…"/>
          <p:cNvSpPr txBox="1">
            <a:spLocks noGrp="1"/>
          </p:cNvSpPr>
          <p:nvPr>
            <p:ph type="body" idx="1"/>
          </p:nvPr>
        </p:nvSpPr>
        <p:spPr>
          <a:prstGeom prst="rect">
            <a:avLst/>
          </a:prstGeom>
        </p:spPr>
        <p:txBody>
          <a:bodyPr/>
          <a:lstStyle/>
          <a:p>
            <a:pPr>
              <a:defRPr b="1"/>
            </a:pPr>
            <a:r>
              <a:t>Emotional</a:t>
            </a:r>
          </a:p>
          <a:p>
            <a:pPr>
              <a:defRPr b="1"/>
            </a:pPr>
            <a:r>
              <a:t>Physical </a:t>
            </a:r>
          </a:p>
          <a:p>
            <a:pPr>
              <a:defRPr b="1"/>
            </a:pPr>
            <a:r>
              <a:t>Sexual</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Household Challenges"/>
          <p:cNvSpPr txBox="1">
            <a:spLocks noGrp="1"/>
          </p:cNvSpPr>
          <p:nvPr>
            <p:ph type="title"/>
          </p:nvPr>
        </p:nvSpPr>
        <p:spPr>
          <a:prstGeom prst="rect">
            <a:avLst/>
          </a:prstGeom>
        </p:spPr>
        <p:txBody>
          <a:bodyPr/>
          <a:lstStyle/>
          <a:p>
            <a:r>
              <a:t>Household Challenges</a:t>
            </a:r>
          </a:p>
        </p:txBody>
      </p:sp>
      <p:sp>
        <p:nvSpPr>
          <p:cNvPr id="210" name="Mental Illness…"/>
          <p:cNvSpPr txBox="1">
            <a:spLocks noGrp="1"/>
          </p:cNvSpPr>
          <p:nvPr>
            <p:ph type="body" idx="1"/>
          </p:nvPr>
        </p:nvSpPr>
        <p:spPr>
          <a:prstGeom prst="rect">
            <a:avLst/>
          </a:prstGeom>
        </p:spPr>
        <p:txBody>
          <a:bodyPr/>
          <a:lstStyle/>
          <a:p>
            <a:pPr>
              <a:defRPr b="1"/>
            </a:pPr>
            <a:r>
              <a:t>Mental Illness</a:t>
            </a:r>
          </a:p>
          <a:p>
            <a:pPr>
              <a:defRPr b="1"/>
            </a:pPr>
            <a:r>
              <a:t>Substance abuse</a:t>
            </a:r>
          </a:p>
          <a:p>
            <a:pPr>
              <a:defRPr b="1"/>
            </a:pPr>
            <a:r>
              <a:t>Domestic Violence</a:t>
            </a:r>
          </a:p>
          <a:p>
            <a:pPr>
              <a:defRPr b="1"/>
            </a:pPr>
            <a:r>
              <a:t>An Incarcerated Parent</a:t>
            </a:r>
          </a:p>
          <a:p>
            <a:pPr>
              <a:defRPr b="1"/>
            </a:pPr>
            <a:r>
              <a:t>Parental Separation/Divorce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Neglect"/>
          <p:cNvSpPr txBox="1">
            <a:spLocks noGrp="1"/>
          </p:cNvSpPr>
          <p:nvPr>
            <p:ph type="title"/>
          </p:nvPr>
        </p:nvSpPr>
        <p:spPr>
          <a:prstGeom prst="rect">
            <a:avLst/>
          </a:prstGeom>
        </p:spPr>
        <p:txBody>
          <a:bodyPr/>
          <a:lstStyle/>
          <a:p>
            <a:r>
              <a:t>Neglect</a:t>
            </a:r>
          </a:p>
        </p:txBody>
      </p:sp>
      <p:sp>
        <p:nvSpPr>
          <p:cNvPr id="213" name="Emotional…"/>
          <p:cNvSpPr txBox="1">
            <a:spLocks noGrp="1"/>
          </p:cNvSpPr>
          <p:nvPr>
            <p:ph type="body" idx="1"/>
          </p:nvPr>
        </p:nvSpPr>
        <p:spPr>
          <a:prstGeom prst="rect">
            <a:avLst/>
          </a:prstGeom>
        </p:spPr>
        <p:txBody>
          <a:bodyPr/>
          <a:lstStyle/>
          <a:p>
            <a:pPr>
              <a:defRPr b="1"/>
            </a:pPr>
            <a:r>
              <a:t>Emotional </a:t>
            </a:r>
          </a:p>
          <a:p>
            <a:pPr>
              <a:defRPr b="1"/>
            </a:pPr>
            <a:r>
              <a:t>Physical</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67%…"/>
          <p:cNvSpPr txBox="1">
            <a:spLocks noGrp="1"/>
          </p:cNvSpPr>
          <p:nvPr>
            <p:ph type="body" idx="1"/>
          </p:nvPr>
        </p:nvSpPr>
        <p:spPr>
          <a:xfrm>
            <a:off x="1206500" y="2873933"/>
            <a:ext cx="21971000" cy="7968134"/>
          </a:xfrm>
          <a:prstGeom prst="rect">
            <a:avLst/>
          </a:prstGeom>
        </p:spPr>
        <p:txBody>
          <a:bodyPr/>
          <a:lstStyle/>
          <a:p>
            <a:pPr>
              <a:defRPr b="1">
                <a:latin typeface="+mn-lt"/>
                <a:ea typeface="+mn-ea"/>
                <a:cs typeface="+mn-cs"/>
                <a:sym typeface="Helvetica Neue"/>
              </a:defRPr>
            </a:pPr>
            <a:r>
              <a:t>67% </a:t>
            </a:r>
          </a:p>
          <a:p>
            <a:pPr>
              <a:defRPr b="1">
                <a:latin typeface="+mn-lt"/>
                <a:ea typeface="+mn-ea"/>
                <a:cs typeface="+mn-cs"/>
                <a:sym typeface="Helvetica Neue"/>
              </a:defRPr>
            </a:pPr>
            <a:endParaRPr/>
          </a:p>
          <a:p>
            <a:pPr>
              <a:defRPr b="1">
                <a:latin typeface="+mn-lt"/>
                <a:ea typeface="+mn-ea"/>
                <a:cs typeface="+mn-cs"/>
                <a:sym typeface="Helvetica Neue"/>
              </a:defRPr>
            </a:pPr>
            <a:r>
              <a:t>of the people in our nation have had at least one adverse childhood experience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Healing Hearts Express is about reconciling areas of brokenness in your heart with your mother and father"/>
          <p:cNvSpPr txBox="1">
            <a:spLocks noGrp="1"/>
          </p:cNvSpPr>
          <p:nvPr>
            <p:ph type="title"/>
          </p:nvPr>
        </p:nvSpPr>
        <p:spPr>
          <a:xfrm>
            <a:off x="1206498" y="3762221"/>
            <a:ext cx="21971004" cy="6191558"/>
          </a:xfrm>
          <a:prstGeom prst="rect">
            <a:avLst/>
          </a:prstGeom>
        </p:spPr>
        <p:txBody>
          <a:bodyPr/>
          <a:lstStyle>
            <a:lvl1pPr>
              <a:defRPr b="1">
                <a:latin typeface="+mn-lt"/>
                <a:ea typeface="+mn-ea"/>
                <a:cs typeface="+mn-cs"/>
                <a:sym typeface="Helvetica Neue"/>
              </a:defRPr>
            </a:lvl1pPr>
          </a:lstStyle>
          <a:p>
            <a:r>
              <a:t>Healing Hearts Express is about reconciling areas of brokenness in your heart with your mother and father</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1/8 of our population has had 4 adverse childhood experiences"/>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1/8 of our population has had 4 adverse childhood experiences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eople with 6 or more ACEs in our country die 20 years earlier than those who have had none"/>
          <p:cNvSpPr txBox="1">
            <a:spLocks noGrp="1"/>
          </p:cNvSpPr>
          <p:nvPr>
            <p:ph type="body" sz="half" idx="1"/>
          </p:nvPr>
        </p:nvSpPr>
        <p:spPr>
          <a:xfrm>
            <a:off x="1206500" y="4397671"/>
            <a:ext cx="21971000" cy="4920658"/>
          </a:xfrm>
          <a:prstGeom prst="rect">
            <a:avLst/>
          </a:prstGeom>
        </p:spPr>
        <p:txBody>
          <a:bodyPr/>
          <a:lstStyle>
            <a:lvl1pPr>
              <a:defRPr b="1">
                <a:latin typeface="+mn-lt"/>
                <a:ea typeface="+mn-ea"/>
                <a:cs typeface="+mn-cs"/>
                <a:sym typeface="Helvetica Neue"/>
              </a:defRPr>
            </a:lvl1pPr>
          </a:lstStyle>
          <a:p>
            <a:r>
              <a:t>People with 6 or more ACEs in our country die 20 years earlier than those who have had none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acestoohigh.com"/>
          <p:cNvSpPr txBox="1">
            <a:spLocks noGrp="1"/>
          </p:cNvSpPr>
          <p:nvPr>
            <p:ph type="body" sz="half" idx="1"/>
          </p:nvPr>
        </p:nvSpPr>
        <p:spPr>
          <a:xfrm>
            <a:off x="944914" y="4920843"/>
            <a:ext cx="21971001" cy="3874314"/>
          </a:xfrm>
          <a:prstGeom prst="rect">
            <a:avLst/>
          </a:prstGeom>
        </p:spPr>
        <p:txBody>
          <a:bodyPr/>
          <a:lstStyle/>
          <a:p>
            <a:r>
              <a:t> </a:t>
            </a:r>
            <a:r>
              <a:rPr u="sng">
                <a:hlinkClick r:id="rId2"/>
              </a:rPr>
              <a:t>acestoohigh.com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 Unseen Scars of Childhood…"/>
          <p:cNvSpPr txBox="1">
            <a:spLocks noGrp="1"/>
          </p:cNvSpPr>
          <p:nvPr>
            <p:ph type="body" sz="half" idx="1"/>
          </p:nvPr>
        </p:nvSpPr>
        <p:spPr>
          <a:xfrm>
            <a:off x="1206500" y="4737733"/>
            <a:ext cx="21971000" cy="4240534"/>
          </a:xfrm>
          <a:prstGeom prst="rect">
            <a:avLst/>
          </a:prstGeom>
        </p:spPr>
        <p:txBody>
          <a:bodyPr/>
          <a:lstStyle/>
          <a:p>
            <a:pPr defTabSz="2292038">
              <a:defRPr sz="10904" b="1" spc="-218">
                <a:latin typeface="+mn-lt"/>
                <a:ea typeface="+mn-ea"/>
                <a:cs typeface="+mn-cs"/>
                <a:sym typeface="Helvetica Neue"/>
              </a:defRPr>
            </a:pPr>
            <a:r>
              <a:t>The Unseen Scars of Childhood</a:t>
            </a:r>
          </a:p>
          <a:p>
            <a:pPr defTabSz="2292038">
              <a:defRPr sz="10904" b="1" spc="-218">
                <a:latin typeface="+mn-lt"/>
                <a:ea typeface="+mn-ea"/>
                <a:cs typeface="+mn-cs"/>
                <a:sym typeface="Helvetica Neue"/>
              </a:defRPr>
            </a:pPr>
            <a:r>
              <a:t>(Key Questions that Expose ACEs)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d an adult or person at least 5 years or older ever touch you in a sexual way or try to make you touch their body or have sex with you?"/>
          <p:cNvSpPr txBox="1">
            <a:spLocks noGrp="1"/>
          </p:cNvSpPr>
          <p:nvPr>
            <p:ph type="body" sz="half" idx="1"/>
          </p:nvPr>
        </p:nvSpPr>
        <p:spPr>
          <a:xfrm>
            <a:off x="1206500" y="3828722"/>
            <a:ext cx="21971000" cy="6058556"/>
          </a:xfrm>
          <a:prstGeom prst="rect">
            <a:avLst/>
          </a:prstGeom>
        </p:spPr>
        <p:txBody>
          <a:bodyPr/>
          <a:lstStyle>
            <a:lvl1pPr defTabSz="2170121">
              <a:defRPr sz="10324" b="1" spc="-206">
                <a:latin typeface="+mn-lt"/>
                <a:ea typeface="+mn-ea"/>
                <a:cs typeface="+mn-cs"/>
                <a:sym typeface="Helvetica Neue"/>
              </a:defRPr>
            </a:lvl1pPr>
          </a:lstStyle>
          <a:p>
            <a:r>
              <a:t> Did an adult or person at least 5 years or older ever touch you in a sexual way or try to make you touch their body or have sex with you?</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Before you were 18 did a parent or family member ever swear, insult or put you down?"/>
          <p:cNvSpPr txBox="1">
            <a:spLocks noGrp="1"/>
          </p:cNvSpPr>
          <p:nvPr>
            <p:ph type="body" sz="half" idx="1"/>
          </p:nvPr>
        </p:nvSpPr>
        <p:spPr>
          <a:xfrm>
            <a:off x="1206500" y="4371513"/>
            <a:ext cx="21971000" cy="4972974"/>
          </a:xfrm>
          <a:prstGeom prst="rect">
            <a:avLst/>
          </a:prstGeom>
        </p:spPr>
        <p:txBody>
          <a:bodyPr/>
          <a:lstStyle>
            <a:lvl1pPr>
              <a:defRPr b="1">
                <a:latin typeface="+mn-lt"/>
                <a:ea typeface="+mn-ea"/>
                <a:cs typeface="+mn-cs"/>
                <a:sym typeface="Helvetica Neue"/>
              </a:defRPr>
            </a:lvl1pPr>
          </a:lstStyle>
          <a:p>
            <a:r>
              <a:t>Before you were 18 did a parent or family member ever swear, insult or put you down?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Did your parents or other adult family members ever slap, hit, kick or beat each other up?"/>
          <p:cNvSpPr txBox="1">
            <a:spLocks noGrp="1"/>
          </p:cNvSpPr>
          <p:nvPr>
            <p:ph type="body" sz="half" idx="1"/>
          </p:nvPr>
        </p:nvSpPr>
        <p:spPr>
          <a:xfrm>
            <a:off x="1206500" y="4325735"/>
            <a:ext cx="21971000" cy="5064530"/>
          </a:xfrm>
          <a:prstGeom prst="rect">
            <a:avLst/>
          </a:prstGeom>
        </p:spPr>
        <p:txBody>
          <a:bodyPr/>
          <a:lstStyle>
            <a:lvl1pPr>
              <a:defRPr b="1">
                <a:latin typeface="+mn-lt"/>
                <a:ea typeface="+mn-ea"/>
                <a:cs typeface="+mn-cs"/>
                <a:sym typeface="Helvetica Neue"/>
              </a:defRPr>
            </a:lvl1pPr>
          </a:lstStyle>
          <a:p>
            <a:r>
              <a:t>Did your parents or other adult family members ever slap, hit, kick or beat each other up?</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Did your parents or other adult family members drink heavily, use drugs or abuse prescription medications?"/>
          <p:cNvSpPr txBox="1">
            <a:spLocks noGrp="1"/>
          </p:cNvSpPr>
          <p:nvPr>
            <p:ph type="body" sz="half" idx="1"/>
          </p:nvPr>
        </p:nvSpPr>
        <p:spPr>
          <a:xfrm>
            <a:off x="1206500" y="4123006"/>
            <a:ext cx="21971000" cy="5469988"/>
          </a:xfrm>
          <a:prstGeom prst="rect">
            <a:avLst/>
          </a:prstGeom>
        </p:spPr>
        <p:txBody>
          <a:bodyPr/>
          <a:lstStyle>
            <a:lvl1pPr defTabSz="2121354">
              <a:defRPr sz="10092" b="1" spc="-201">
                <a:latin typeface="+mn-lt"/>
                <a:ea typeface="+mn-ea"/>
                <a:cs typeface="+mn-cs"/>
                <a:sym typeface="Helvetica Neue"/>
              </a:defRPr>
            </a:lvl1pPr>
          </a:lstStyle>
          <a:p>
            <a:r>
              <a:t>Did your parents or other adult family members drink heavily, use drugs or abuse prescription medications?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Were either of your parents hyper religious, legalistic or extremely rule oriented?"/>
          <p:cNvSpPr txBox="1">
            <a:spLocks noGrp="1"/>
          </p:cNvSpPr>
          <p:nvPr>
            <p:ph type="body" idx="1"/>
          </p:nvPr>
        </p:nvSpPr>
        <p:spPr>
          <a:xfrm>
            <a:off x="1206500" y="3057043"/>
            <a:ext cx="21971000" cy="7601914"/>
          </a:xfrm>
          <a:prstGeom prst="rect">
            <a:avLst/>
          </a:prstGeom>
        </p:spPr>
        <p:txBody>
          <a:bodyPr/>
          <a:lstStyle>
            <a:lvl1pPr>
              <a:defRPr b="1">
                <a:latin typeface="+mn-lt"/>
                <a:ea typeface="+mn-ea"/>
                <a:cs typeface="+mn-cs"/>
                <a:sym typeface="Helvetica Neue"/>
              </a:defRPr>
            </a:lvl1pPr>
          </a:lstStyle>
          <a:p>
            <a:r>
              <a:t>Were either of your parents hyper religious, legalistic or extremely rule oriented?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Did either of your parents deal with PTSD as the consequence  of experiencing violence or war?"/>
          <p:cNvSpPr txBox="1">
            <a:spLocks noGrp="1"/>
          </p:cNvSpPr>
          <p:nvPr>
            <p:ph type="body" sz="half" idx="1"/>
          </p:nvPr>
        </p:nvSpPr>
        <p:spPr>
          <a:xfrm>
            <a:off x="1206500" y="3952975"/>
            <a:ext cx="21971000" cy="5810050"/>
          </a:xfrm>
          <a:prstGeom prst="rect">
            <a:avLst/>
          </a:prstGeom>
        </p:spPr>
        <p:txBody>
          <a:bodyPr/>
          <a:lstStyle>
            <a:lvl1pPr defTabSz="2413955">
              <a:defRPr sz="11484" b="1" spc="-229">
                <a:latin typeface="+mn-lt"/>
                <a:ea typeface="+mn-ea"/>
                <a:cs typeface="+mn-cs"/>
                <a:sym typeface="Helvetica Neue"/>
              </a:defRPr>
            </a:lvl1pPr>
          </a:lstStyle>
          <a:p>
            <a:r>
              <a:t>Did either of your parents deal with PTSD as the consequence  of experiencing violence or war?</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he Domino Effect"/>
          <p:cNvSpPr txBox="1">
            <a:spLocks noGrp="1"/>
          </p:cNvSpPr>
          <p:nvPr>
            <p:ph type="title"/>
          </p:nvPr>
        </p:nvSpPr>
        <p:spPr>
          <a:prstGeom prst="rect">
            <a:avLst/>
          </a:prstGeom>
        </p:spPr>
        <p:txBody>
          <a:bodyPr/>
          <a:lstStyle/>
          <a:p>
            <a:r>
              <a:t>The Domino Effect</a:t>
            </a:r>
          </a:p>
        </p:txBody>
      </p:sp>
      <p:pic>
        <p:nvPicPr>
          <p:cNvPr id="160" name="IMG_3768.jpeg" descr="IMG_3768.jpeg"/>
          <p:cNvPicPr>
            <a:picLocks noGrp="1" noChangeAspect="1"/>
          </p:cNvPicPr>
          <p:nvPr>
            <p:ph type="pic" idx="21"/>
          </p:nvPr>
        </p:nvPicPr>
        <p:blipFill>
          <a:blip r:embed="rId2">
            <a:extLst/>
          </a:blip>
          <a:srcRect l="15867" r="15867"/>
          <a:stretch>
            <a:fillRect/>
          </a:stretch>
        </p:blipFill>
        <p:spPr>
          <a:xfrm>
            <a:off x="12188626" y="1263650"/>
            <a:ext cx="10921713" cy="1118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Did your parents neglect you by not feeding or caring for your basic needs?"/>
          <p:cNvSpPr txBox="1">
            <a:spLocks noGrp="1"/>
          </p:cNvSpPr>
          <p:nvPr>
            <p:ph type="body" sz="half" idx="1"/>
          </p:nvPr>
        </p:nvSpPr>
        <p:spPr>
          <a:xfrm>
            <a:off x="1206500" y="4613480"/>
            <a:ext cx="21971000" cy="4946816"/>
          </a:xfrm>
          <a:prstGeom prst="rect">
            <a:avLst/>
          </a:prstGeom>
        </p:spPr>
        <p:txBody>
          <a:bodyPr/>
          <a:lstStyle>
            <a:lvl1pPr>
              <a:defRPr b="1">
                <a:latin typeface="+mn-lt"/>
                <a:ea typeface="+mn-ea"/>
                <a:cs typeface="+mn-cs"/>
                <a:sym typeface="Helvetica Neue"/>
              </a:defRPr>
            </a:lvl1pPr>
          </a:lstStyle>
          <a:p>
            <a:r>
              <a:t>Did your parents neglect you by not feeding or caring for your basic needs?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Was either of your parents depressed or mentally ill?"/>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Was either of your parents depressed or mentally ill?</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Did either of your parents die before your were eighteen?"/>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Did either of your parents die before your were eighteen?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Did a member of your family or household ever go to prison?"/>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Did a member of your family or household ever go to prison?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If you answered yes to any of these questions you had an adverse childhood experience"/>
          <p:cNvSpPr txBox="1">
            <a:spLocks noGrp="1"/>
          </p:cNvSpPr>
          <p:nvPr>
            <p:ph type="body" sz="half" idx="1"/>
          </p:nvPr>
        </p:nvSpPr>
        <p:spPr>
          <a:xfrm>
            <a:off x="1206500" y="3874499"/>
            <a:ext cx="21971000" cy="5967002"/>
          </a:xfrm>
          <a:prstGeom prst="rect">
            <a:avLst/>
          </a:prstGeom>
        </p:spPr>
        <p:txBody>
          <a:bodyPr/>
          <a:lstStyle>
            <a:lvl1pPr>
              <a:defRPr b="1">
                <a:latin typeface="+mn-lt"/>
                <a:ea typeface="+mn-ea"/>
                <a:cs typeface="+mn-cs"/>
                <a:sym typeface="Helvetica Neue"/>
              </a:defRPr>
            </a:lvl1pPr>
          </a:lstStyle>
          <a:p>
            <a:r>
              <a:t>If you answered yes to any of these questions you had an adverse childhood experience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he Orphan Stronghold"/>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The Orphan Stronghold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What is a stronghold?"/>
          <p:cNvSpPr txBox="1">
            <a:spLocks noGrp="1"/>
          </p:cNvSpPr>
          <p:nvPr>
            <p:ph type="body" sz="half" idx="1"/>
          </p:nvPr>
        </p:nvSpPr>
        <p:spPr>
          <a:prstGeom prst="rect">
            <a:avLst/>
          </a:prstGeom>
        </p:spPr>
        <p:txBody>
          <a:bodyPr/>
          <a:lstStyle>
            <a:lvl1pPr>
              <a:defRPr sz="14000" b="1" spc="-280">
                <a:latin typeface="+mn-lt"/>
                <a:ea typeface="+mn-ea"/>
                <a:cs typeface="+mn-cs"/>
                <a:sym typeface="Helvetica Neue"/>
              </a:defRPr>
            </a:lvl1pPr>
          </a:lstStyle>
          <a:p>
            <a:r>
              <a:t>What is a stronghold?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A stronghold is a mindset filled with bitterness, fear and control that has a ‘strong-hold’ on the way you function as a person"/>
          <p:cNvSpPr txBox="1">
            <a:spLocks noGrp="1"/>
          </p:cNvSpPr>
          <p:nvPr>
            <p:ph type="body" idx="1"/>
          </p:nvPr>
        </p:nvSpPr>
        <p:spPr>
          <a:xfrm>
            <a:off x="1206500" y="3567136"/>
            <a:ext cx="21971000" cy="6581728"/>
          </a:xfrm>
          <a:prstGeom prst="rect">
            <a:avLst/>
          </a:prstGeom>
        </p:spPr>
        <p:txBody>
          <a:bodyPr/>
          <a:lstStyle>
            <a:lvl1pPr>
              <a:defRPr b="1">
                <a:latin typeface="+mn-lt"/>
                <a:ea typeface="+mn-ea"/>
                <a:cs typeface="+mn-cs"/>
                <a:sym typeface="Helvetica Neue"/>
              </a:defRPr>
            </a:lvl1pPr>
          </a:lstStyle>
          <a:p>
            <a:r>
              <a:t>A stronghold is a mindset filled with bitterness, fear and control that has a ‘strong-hold’ on the way you function as a person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Strongholds are filled with hopeless ness leading you to conclude that you, your circumstances or behavior cannot change"/>
          <p:cNvSpPr txBox="1">
            <a:spLocks noGrp="1"/>
          </p:cNvSpPr>
          <p:nvPr>
            <p:ph type="body" idx="1"/>
          </p:nvPr>
        </p:nvSpPr>
        <p:spPr>
          <a:xfrm>
            <a:off x="1206500" y="4005292"/>
            <a:ext cx="21971000" cy="6202429"/>
          </a:xfrm>
          <a:prstGeom prst="rect">
            <a:avLst/>
          </a:prstGeom>
        </p:spPr>
        <p:txBody>
          <a:bodyPr/>
          <a:lstStyle>
            <a:lvl1pPr defTabSz="2194505">
              <a:defRPr sz="10439" b="1" spc="-208">
                <a:latin typeface="+mn-lt"/>
                <a:ea typeface="+mn-ea"/>
                <a:cs typeface="+mn-cs"/>
                <a:sym typeface="Helvetica Neue"/>
              </a:defRPr>
            </a:lvl1pPr>
          </a:lstStyle>
          <a:p>
            <a:r>
              <a:t>Strongholds are filled with hopeless ness leading you to conclude that you, your circumstances or behavior cannot change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Healing Hearts is about dismantling the orphan mindsets that affect your identity and behavior"/>
          <p:cNvSpPr txBox="1">
            <a:spLocks noGrp="1"/>
          </p:cNvSpPr>
          <p:nvPr>
            <p:ph type="body" sz="half" idx="1"/>
          </p:nvPr>
        </p:nvSpPr>
        <p:spPr>
          <a:xfrm>
            <a:off x="1206500" y="4240719"/>
            <a:ext cx="21971000" cy="5234561"/>
          </a:xfrm>
          <a:prstGeom prst="rect">
            <a:avLst/>
          </a:prstGeom>
        </p:spPr>
        <p:txBody>
          <a:bodyPr>
            <a:normAutofit lnSpcReduction="10000"/>
          </a:bodyPr>
          <a:lstStyle>
            <a:lvl1pPr defTabSz="2218888">
              <a:defRPr sz="10556" b="1" spc="-211">
                <a:latin typeface="+mn-lt"/>
                <a:ea typeface="+mn-ea"/>
                <a:cs typeface="+mn-cs"/>
                <a:sym typeface="Helvetica Neue"/>
              </a:defRPr>
            </a:lvl1pPr>
          </a:lstStyle>
          <a:p>
            <a:r>
              <a:t>Healing Hearts is about dismantling the orphan mindsets that affect your identity and behavior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he Cornelius Effect…"/>
          <p:cNvSpPr txBox="1">
            <a:spLocks noGrp="1"/>
          </p:cNvSpPr>
          <p:nvPr>
            <p:ph type="body" sz="half" idx="1"/>
          </p:nvPr>
        </p:nvSpPr>
        <p:spPr>
          <a:prstGeom prst="rect">
            <a:avLst/>
          </a:prstGeom>
        </p:spPr>
        <p:txBody>
          <a:bodyPr/>
          <a:lstStyle/>
          <a:p>
            <a:pPr>
              <a:defRPr b="1">
                <a:latin typeface="+mn-lt"/>
                <a:ea typeface="+mn-ea"/>
                <a:cs typeface="+mn-cs"/>
                <a:sym typeface="Helvetica Neue"/>
              </a:defRPr>
            </a:pPr>
            <a:r>
              <a:t>The Cornelius Effect</a:t>
            </a:r>
          </a:p>
          <a:p>
            <a:pPr>
              <a:defRPr b="1">
                <a:latin typeface="+mn-lt"/>
                <a:ea typeface="+mn-ea"/>
                <a:cs typeface="+mn-cs"/>
                <a:sym typeface="Helvetica Neue"/>
              </a:defRPr>
            </a:pPr>
            <a:r>
              <a:t>Acts 10:1-48</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57" name="Image" descr="Image"/>
          <p:cNvPicPr>
            <a:picLocks noChangeAspect="1"/>
          </p:cNvPicPr>
          <p:nvPr/>
        </p:nvPicPr>
        <p:blipFill>
          <a:blip r:embed="rId3">
            <a:extLst/>
          </a:blip>
          <a:stretch>
            <a:fillRect/>
          </a:stretch>
        </p:blipFill>
        <p:spPr>
          <a:xfrm>
            <a:off x="720969" y="1179104"/>
            <a:ext cx="22719324" cy="1099322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An Orphaned Child"/>
          <p:cNvSpPr txBox="1">
            <a:spLocks noGrp="1"/>
          </p:cNvSpPr>
          <p:nvPr>
            <p:ph type="title"/>
          </p:nvPr>
        </p:nvSpPr>
        <p:spPr>
          <a:prstGeom prst="rect">
            <a:avLst/>
          </a:prstGeom>
        </p:spPr>
        <p:txBody>
          <a:bodyPr/>
          <a:lstStyle/>
          <a:p>
            <a:r>
              <a:t>An Orphaned Child</a:t>
            </a:r>
          </a:p>
        </p:txBody>
      </p:sp>
      <p:sp>
        <p:nvSpPr>
          <p:cNvPr id="262" name="We all long to be loved"/>
          <p:cNvSpPr txBox="1">
            <a:spLocks noGrp="1"/>
          </p:cNvSpPr>
          <p:nvPr>
            <p:ph type="body" sz="quarter" idx="1"/>
          </p:nvPr>
        </p:nvSpPr>
        <p:spPr>
          <a:prstGeom prst="rect">
            <a:avLst/>
          </a:prstGeom>
        </p:spPr>
        <p:txBody>
          <a:bodyPr/>
          <a:lstStyle/>
          <a:p>
            <a:r>
              <a:t>We all long to be loved</a:t>
            </a:r>
          </a:p>
        </p:txBody>
      </p:sp>
      <p:pic>
        <p:nvPicPr>
          <p:cNvPr id="263" name="IMG_6288.jpeg" descr="IMG_6288.jpeg"/>
          <p:cNvPicPr>
            <a:picLocks noGrp="1" noChangeAspect="1"/>
          </p:cNvPicPr>
          <p:nvPr>
            <p:ph type="pic" idx="21"/>
          </p:nvPr>
        </p:nvPicPr>
        <p:blipFill>
          <a:blip r:embed="rId2">
            <a:extLst/>
          </a:blip>
          <a:srcRect t="21757" b="21757"/>
          <a:stretch>
            <a:fillRect/>
          </a:stretch>
        </p:blipFill>
        <p:spPr>
          <a:xfrm>
            <a:off x="12188626" y="1263650"/>
            <a:ext cx="10921713" cy="1118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Three Objectives"/>
          <p:cNvSpPr txBox="1">
            <a:spLocks noGrp="1"/>
          </p:cNvSpPr>
          <p:nvPr>
            <p:ph type="title"/>
          </p:nvPr>
        </p:nvSpPr>
        <p:spPr>
          <a:prstGeom prst="rect">
            <a:avLst/>
          </a:prstGeom>
        </p:spPr>
        <p:txBody>
          <a:bodyPr/>
          <a:lstStyle/>
          <a:p>
            <a:r>
              <a:t>Three Objectives</a:t>
            </a:r>
          </a:p>
        </p:txBody>
      </p:sp>
      <p:sp>
        <p:nvSpPr>
          <p:cNvPr id="266" name="Share any orphan mindsets you’re presently struggling with…"/>
          <p:cNvSpPr txBox="1">
            <a:spLocks noGrp="1"/>
          </p:cNvSpPr>
          <p:nvPr>
            <p:ph type="body" idx="1"/>
          </p:nvPr>
        </p:nvSpPr>
        <p:spPr>
          <a:prstGeom prst="rect">
            <a:avLst/>
          </a:prstGeom>
        </p:spPr>
        <p:txBody>
          <a:bodyPr/>
          <a:lstStyle/>
          <a:p>
            <a:pPr marL="736600" indent="-736600">
              <a:defRPr sz="5800" b="1"/>
            </a:pPr>
            <a:r>
              <a:t>Share any orphan mindsets you’re presently struggling with</a:t>
            </a:r>
          </a:p>
          <a:p>
            <a:pPr marL="736600" indent="-736600">
              <a:defRPr sz="5800" b="1"/>
            </a:pPr>
            <a:r>
              <a:t>Identify a painful childhood memory (ACE) and pencil it onto your worksheet</a:t>
            </a:r>
          </a:p>
          <a:p>
            <a:pPr marL="736600" indent="-736600">
              <a:defRPr sz="5800" b="1"/>
            </a:pPr>
            <a:r>
              <a:t>Allow your small group facilitators to ask you for forgiveness for hurting you (the painful memory)</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Prayer to Soften A Stony Heart"/>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Prayer to Soften A Stony Heart</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mall Group Time"/>
          <p:cNvSpPr txBox="1">
            <a:spLocks noGrp="1"/>
          </p:cNvSpPr>
          <p:nvPr>
            <p:ph type="title"/>
          </p:nvPr>
        </p:nvSpPr>
        <p:spPr>
          <a:prstGeom prst="rect">
            <a:avLst/>
          </a:prstGeom>
        </p:spPr>
        <p:txBody>
          <a:bodyPr/>
          <a:lstStyle/>
          <a:p>
            <a:r>
              <a:t>Small Group Time</a:t>
            </a:r>
          </a:p>
        </p:txBody>
      </p:sp>
      <p:sp>
        <p:nvSpPr>
          <p:cNvPr id="271" name="Healing begins w/revealing"/>
          <p:cNvSpPr txBox="1">
            <a:spLocks noGrp="1"/>
          </p:cNvSpPr>
          <p:nvPr>
            <p:ph type="body" sz="quarter" idx="1"/>
          </p:nvPr>
        </p:nvSpPr>
        <p:spPr>
          <a:prstGeom prst="rect">
            <a:avLst/>
          </a:prstGeom>
        </p:spPr>
        <p:txBody>
          <a:bodyPr/>
          <a:lstStyle/>
          <a:p>
            <a:r>
              <a:t>Healing begins w/revealing</a:t>
            </a:r>
          </a:p>
        </p:txBody>
      </p:sp>
      <p:pic>
        <p:nvPicPr>
          <p:cNvPr id="272" name="IMG_3774.jpeg" descr="IMG_3774.jpeg"/>
          <p:cNvPicPr>
            <a:picLocks noGrp="1" noChangeAspect="1"/>
          </p:cNvPicPr>
          <p:nvPr>
            <p:ph type="pic" idx="21"/>
          </p:nvPr>
        </p:nvPicPr>
        <p:blipFill>
          <a:blip r:embed="rId2">
            <a:extLst/>
          </a:blip>
          <a:srcRect l="29700" r="29700"/>
          <a:stretch>
            <a:fillRect/>
          </a:stretch>
        </p:blipFill>
        <p:spPr>
          <a:xfrm>
            <a:off x="12188626" y="1263650"/>
            <a:ext cx="10921713" cy="1118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Next Session"/>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Next Session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John 14:18"/>
          <p:cNvSpPr txBox="1">
            <a:spLocks noGrp="1"/>
          </p:cNvSpPr>
          <p:nvPr>
            <p:ph type="body" sz="half" idx="1"/>
          </p:nvPr>
        </p:nvSpPr>
        <p:spPr>
          <a:prstGeom prst="rect">
            <a:avLst/>
          </a:prstGeom>
        </p:spPr>
        <p:txBody>
          <a:bodyPr/>
          <a:lstStyle>
            <a:lvl1pPr>
              <a:defRPr b="1">
                <a:latin typeface="+mn-lt"/>
                <a:ea typeface="+mn-ea"/>
                <a:cs typeface="+mn-cs"/>
                <a:sym typeface="Helvetica Neue"/>
              </a:defRPr>
            </a:lvl1pPr>
          </a:lstStyle>
          <a:p>
            <a:r>
              <a:t>John 14:18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Bereaved…"/>
          <p:cNvSpPr txBox="1">
            <a:spLocks noGrp="1"/>
          </p:cNvSpPr>
          <p:nvPr>
            <p:ph type="body" sz="half" idx="1"/>
          </p:nvPr>
        </p:nvSpPr>
        <p:spPr>
          <a:xfrm>
            <a:off x="1206500" y="4024911"/>
            <a:ext cx="21971000" cy="5666178"/>
          </a:xfrm>
          <a:prstGeom prst="rect">
            <a:avLst/>
          </a:prstGeom>
        </p:spPr>
        <p:txBody>
          <a:bodyPr/>
          <a:lstStyle/>
          <a:p>
            <a:pPr>
              <a:defRPr b="1">
                <a:latin typeface="+mn-lt"/>
                <a:ea typeface="+mn-ea"/>
                <a:cs typeface="+mn-cs"/>
                <a:sym typeface="Helvetica Neue"/>
              </a:defRPr>
            </a:pPr>
            <a:r>
              <a:t>Bereaved</a:t>
            </a:r>
          </a:p>
          <a:p>
            <a:pPr>
              <a:defRPr b="1">
                <a:latin typeface="+mn-lt"/>
                <a:ea typeface="+mn-ea"/>
                <a:cs typeface="+mn-cs"/>
                <a:sym typeface="Helvetica Neue"/>
              </a:defRPr>
            </a:pPr>
            <a:r>
              <a:t>Comfortless ness</a:t>
            </a:r>
          </a:p>
          <a:p>
            <a:pPr>
              <a:defRPr b="1">
                <a:latin typeface="+mn-lt"/>
                <a:ea typeface="+mn-ea"/>
                <a:cs typeface="+mn-cs"/>
                <a:sym typeface="Helvetica Neue"/>
              </a:defRPr>
            </a:pPr>
            <a:r>
              <a:t>Unresolved Pain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dam and Eve: The 1st Orphans…"/>
          <p:cNvSpPr txBox="1">
            <a:spLocks noGrp="1"/>
          </p:cNvSpPr>
          <p:nvPr>
            <p:ph type="body" sz="half" idx="1"/>
          </p:nvPr>
        </p:nvSpPr>
        <p:spPr>
          <a:xfrm>
            <a:off x="1206500" y="5300143"/>
            <a:ext cx="21971000" cy="3115714"/>
          </a:xfrm>
          <a:prstGeom prst="rect">
            <a:avLst/>
          </a:prstGeom>
        </p:spPr>
        <p:txBody>
          <a:bodyPr/>
          <a:lstStyle/>
          <a:p>
            <a:pPr defTabSz="2292038">
              <a:defRPr sz="10904" b="1" spc="-218">
                <a:latin typeface="+mn-lt"/>
                <a:ea typeface="+mn-ea"/>
                <a:cs typeface="+mn-cs"/>
                <a:sym typeface="Helvetica Neue"/>
              </a:defRPr>
            </a:pPr>
            <a:r>
              <a:t> Adam and Eve: The 1st Orphans</a:t>
            </a:r>
          </a:p>
          <a:p>
            <a:pPr defTabSz="2292038">
              <a:defRPr sz="10904" b="1" spc="-218">
                <a:latin typeface="+mn-lt"/>
                <a:ea typeface="+mn-ea"/>
                <a:cs typeface="+mn-cs"/>
                <a:sym typeface="Helvetica Neue"/>
              </a:defRPr>
            </a:pPr>
            <a:r>
              <a:t>(From Love to Fear &amp; Shame)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 descr="Image"/>
          <p:cNvPicPr>
            <a:picLocks noChangeAspect="1"/>
          </p:cNvPicPr>
          <p:nvPr/>
        </p:nvPicPr>
        <p:blipFill>
          <a:blip r:embed="rId2">
            <a:extLst/>
          </a:blip>
          <a:stretch>
            <a:fillRect/>
          </a:stretch>
        </p:blipFill>
        <p:spPr>
          <a:xfrm>
            <a:off x="2751899" y="-13480"/>
            <a:ext cx="18880202" cy="1458422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What you allow God to do in your heart this weekend will affect your children and grandchildren"/>
          <p:cNvSpPr txBox="1">
            <a:spLocks noGrp="1"/>
          </p:cNvSpPr>
          <p:nvPr>
            <p:ph type="body" idx="1"/>
          </p:nvPr>
        </p:nvSpPr>
        <p:spPr>
          <a:xfrm>
            <a:off x="1206500" y="3593294"/>
            <a:ext cx="21971000" cy="6529412"/>
          </a:xfrm>
          <a:prstGeom prst="rect">
            <a:avLst/>
          </a:prstGeom>
        </p:spPr>
        <p:txBody>
          <a:bodyPr/>
          <a:lstStyle>
            <a:lvl1pPr>
              <a:defRPr b="1">
                <a:latin typeface="+mn-lt"/>
                <a:ea typeface="+mn-ea"/>
                <a:cs typeface="+mn-cs"/>
                <a:sym typeface="Helvetica Neue"/>
              </a:defRPr>
            </a:lvl1pPr>
          </a:lstStyle>
          <a:p>
            <a:r>
              <a:t>What you allow God to do in your heart this weekend will affect your children and grandchildren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Because of the Fall your parents parented you from the wrong tree"/>
          <p:cNvSpPr txBox="1">
            <a:spLocks noGrp="1"/>
          </p:cNvSpPr>
          <p:nvPr>
            <p:ph type="body" sz="half" idx="1"/>
          </p:nvPr>
        </p:nvSpPr>
        <p:spPr>
          <a:prstGeom prst="rect">
            <a:avLst/>
          </a:prstGeom>
        </p:spPr>
        <p:txBody>
          <a:bodyPr/>
          <a:lstStyle>
            <a:lvl1pPr defTabSz="2340805">
              <a:defRPr sz="11136" b="1" spc="-222">
                <a:latin typeface="+mn-lt"/>
                <a:ea typeface="+mn-ea"/>
                <a:cs typeface="+mn-cs"/>
                <a:sym typeface="Helvetica Neue"/>
              </a:defRPr>
            </a:lvl1pPr>
          </a:lstStyle>
          <a:p>
            <a:r>
              <a:t>Because of the Fall your parents parented you from the wrong tree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Human Reasoning, Logic etc.…"/>
          <p:cNvSpPr txBox="1">
            <a:spLocks noGrp="1"/>
          </p:cNvSpPr>
          <p:nvPr>
            <p:ph type="body" sz="half" idx="1"/>
          </p:nvPr>
        </p:nvSpPr>
        <p:spPr>
          <a:prstGeom prst="rect">
            <a:avLst/>
          </a:prstGeom>
        </p:spPr>
        <p:txBody>
          <a:bodyPr/>
          <a:lstStyle/>
          <a:p>
            <a:pPr>
              <a:defRPr b="1">
                <a:latin typeface="+mn-lt"/>
                <a:ea typeface="+mn-ea"/>
                <a:cs typeface="+mn-cs"/>
                <a:sym typeface="Helvetica Neue"/>
              </a:defRPr>
            </a:pPr>
            <a:r>
              <a:t>Human Reasoning, Logic etc.</a:t>
            </a:r>
          </a:p>
          <a:p>
            <a:pPr>
              <a:defRPr b="1">
                <a:latin typeface="+mn-lt"/>
                <a:ea typeface="+mn-ea"/>
                <a:cs typeface="+mn-cs"/>
                <a:sym typeface="Helvetica Neue"/>
              </a:defRPr>
            </a:pPr>
            <a:r>
              <a:t>Be Not Wise in Your Own Eyes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he Anatomy of a Stronghold"/>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The Anatomy of a Stronghold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Mindsets impregnated with hopelessness"/>
          <p:cNvSpPr txBox="1">
            <a:spLocks noGrp="1"/>
          </p:cNvSpPr>
          <p:nvPr>
            <p:ph type="body" idx="1"/>
          </p:nvPr>
        </p:nvSpPr>
        <p:spPr>
          <a:xfrm>
            <a:off x="1206500" y="3305550"/>
            <a:ext cx="21971000" cy="7104900"/>
          </a:xfrm>
          <a:prstGeom prst="rect">
            <a:avLst/>
          </a:prstGeom>
        </p:spPr>
        <p:txBody>
          <a:bodyPr/>
          <a:lstStyle/>
          <a:p>
            <a:pPr>
              <a:defRPr sz="15000" b="1" spc="-300">
                <a:latin typeface="+mn-lt"/>
                <a:ea typeface="+mn-ea"/>
                <a:cs typeface="+mn-cs"/>
                <a:sym typeface="Helvetica Neue"/>
              </a:defRPr>
            </a:pPr>
            <a:r>
              <a:t>   </a:t>
            </a:r>
          </a:p>
          <a:p>
            <a:pPr>
              <a:defRPr sz="15000" b="1" spc="-300">
                <a:latin typeface="+mn-lt"/>
                <a:ea typeface="+mn-ea"/>
                <a:cs typeface="+mn-cs"/>
                <a:sym typeface="Helvetica Neue"/>
              </a:defRPr>
            </a:pPr>
            <a:r>
              <a:t>Mindsets impregnated with hopelessness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Orphan Mindsets/Lies…"/>
          <p:cNvSpPr txBox="1">
            <a:spLocks noGrp="1"/>
          </p:cNvSpPr>
          <p:nvPr>
            <p:ph type="title"/>
          </p:nvPr>
        </p:nvSpPr>
        <p:spPr>
          <a:xfrm>
            <a:off x="1206500" y="53025"/>
            <a:ext cx="21971000" cy="3225028"/>
          </a:xfrm>
          <a:prstGeom prst="rect">
            <a:avLst/>
          </a:prstGeom>
        </p:spPr>
        <p:txBody>
          <a:bodyPr/>
          <a:lstStyle/>
          <a:p>
            <a:r>
              <a:t>Orphan Mindsets/Lies</a:t>
            </a:r>
          </a:p>
          <a:p>
            <a:r>
              <a:t>(Pain and Discomfort)</a:t>
            </a:r>
          </a:p>
        </p:txBody>
      </p:sp>
      <p:sp>
        <p:nvSpPr>
          <p:cNvPr id="293" name="I am all alone…"/>
          <p:cNvSpPr txBox="1">
            <a:spLocks noGrp="1"/>
          </p:cNvSpPr>
          <p:nvPr>
            <p:ph type="body" idx="1"/>
          </p:nvPr>
        </p:nvSpPr>
        <p:spPr>
          <a:prstGeom prst="rect">
            <a:avLst/>
          </a:prstGeom>
        </p:spPr>
        <p:txBody>
          <a:bodyPr/>
          <a:lstStyle/>
          <a:p>
            <a:pPr>
              <a:defRPr b="1"/>
            </a:pPr>
            <a:r>
              <a:t>I am all alone</a:t>
            </a:r>
          </a:p>
          <a:p>
            <a:pPr>
              <a:defRPr b="1"/>
            </a:pPr>
            <a:r>
              <a:t>I am messed up</a:t>
            </a:r>
          </a:p>
          <a:p>
            <a:pPr>
              <a:defRPr b="1"/>
            </a:pPr>
            <a:r>
              <a:t>I am a bad person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God doesn’t love me…"/>
          <p:cNvSpPr txBox="1">
            <a:spLocks noGrp="1"/>
          </p:cNvSpPr>
          <p:nvPr>
            <p:ph type="body" idx="1"/>
          </p:nvPr>
        </p:nvSpPr>
        <p:spPr>
          <a:xfrm>
            <a:off x="1206500" y="2729994"/>
            <a:ext cx="21971000" cy="8256012"/>
          </a:xfrm>
          <a:prstGeom prst="rect">
            <a:avLst/>
          </a:prstGeom>
        </p:spPr>
        <p:txBody>
          <a:bodyPr/>
          <a:lstStyle/>
          <a:p>
            <a:pPr>
              <a:defRPr b="1"/>
            </a:pPr>
            <a:r>
              <a:t>God doesn’t love me</a:t>
            </a:r>
          </a:p>
          <a:p>
            <a:pPr>
              <a:defRPr b="1"/>
            </a:pPr>
            <a:r>
              <a:t>No one cares about me</a:t>
            </a:r>
          </a:p>
          <a:p>
            <a:pPr>
              <a:defRPr b="1"/>
            </a:pPr>
            <a:r>
              <a:t>My feelings don’t matter</a:t>
            </a:r>
          </a:p>
          <a:p>
            <a:pPr>
              <a:defRPr b="1"/>
            </a:pPr>
            <a:r>
              <a:t>I don’t belong in God’s family</a:t>
            </a:r>
          </a:p>
          <a:p>
            <a:pPr>
              <a:defRPr b="1"/>
            </a:pPr>
            <a:r>
              <a:t>No one wants to be my friend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re is no such thing as a happy family…"/>
          <p:cNvSpPr txBox="1">
            <a:spLocks noGrp="1"/>
          </p:cNvSpPr>
          <p:nvPr>
            <p:ph type="body" idx="1"/>
          </p:nvPr>
        </p:nvSpPr>
        <p:spPr>
          <a:xfrm>
            <a:off x="1206500" y="2729994"/>
            <a:ext cx="21971000" cy="8256012"/>
          </a:xfrm>
          <a:prstGeom prst="rect">
            <a:avLst/>
          </a:prstGeom>
        </p:spPr>
        <p:txBody>
          <a:bodyPr/>
          <a:lstStyle/>
          <a:p>
            <a:pPr>
              <a:defRPr b="1"/>
            </a:pPr>
            <a:r>
              <a:t>There is no such thing as a happy family </a:t>
            </a:r>
          </a:p>
          <a:p>
            <a:pPr>
              <a:defRPr b="1"/>
            </a:pPr>
            <a:r>
              <a:t>Even when I do my best it’s not good enough</a:t>
            </a:r>
          </a:p>
          <a:p>
            <a:pPr>
              <a:defRPr b="1"/>
            </a:pPr>
            <a:r>
              <a:t>I am not worthy to receive from God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I am valuable to others only for what I can do for them…"/>
          <p:cNvSpPr txBox="1">
            <a:spLocks noGrp="1"/>
          </p:cNvSpPr>
          <p:nvPr>
            <p:ph type="body" idx="1"/>
          </p:nvPr>
        </p:nvSpPr>
        <p:spPr>
          <a:xfrm>
            <a:off x="1206500" y="2729994"/>
            <a:ext cx="21971000" cy="8256012"/>
          </a:xfrm>
          <a:prstGeom prst="rect">
            <a:avLst/>
          </a:prstGeom>
        </p:spPr>
        <p:txBody>
          <a:bodyPr/>
          <a:lstStyle/>
          <a:p>
            <a:pPr>
              <a:defRPr b="1"/>
            </a:pPr>
            <a:r>
              <a:t>I am valuable to others only for what I can do for them </a:t>
            </a:r>
          </a:p>
          <a:p>
            <a:pPr>
              <a:defRPr b="1"/>
            </a:pPr>
            <a:r>
              <a:t>The best way to avoid hurt is to isolate myself from others</a:t>
            </a:r>
          </a:p>
          <a:p>
            <a:pPr>
              <a:defRPr b="1"/>
            </a:pPr>
            <a:r>
              <a:t>Significant people in my life will not be here for me when I need them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Orphan Characteristics"/>
          <p:cNvSpPr txBox="1">
            <a:spLocks noGrp="1"/>
          </p:cNvSpPr>
          <p:nvPr>
            <p:ph type="title"/>
          </p:nvPr>
        </p:nvSpPr>
        <p:spPr>
          <a:prstGeom prst="rect">
            <a:avLst/>
          </a:prstGeom>
        </p:spPr>
        <p:txBody>
          <a:bodyPr/>
          <a:lstStyle/>
          <a:p>
            <a:r>
              <a:t>Orphan Characteristics</a:t>
            </a:r>
          </a:p>
        </p:txBody>
      </p:sp>
      <p:sp>
        <p:nvSpPr>
          <p:cNvPr id="302" name="They don’t trust authority figures…"/>
          <p:cNvSpPr txBox="1">
            <a:spLocks noGrp="1"/>
          </p:cNvSpPr>
          <p:nvPr>
            <p:ph type="body" idx="1"/>
          </p:nvPr>
        </p:nvSpPr>
        <p:spPr>
          <a:prstGeom prst="rect">
            <a:avLst/>
          </a:prstGeom>
        </p:spPr>
        <p:txBody>
          <a:bodyPr/>
          <a:lstStyle/>
          <a:p>
            <a:pPr>
              <a:defRPr b="1"/>
            </a:pPr>
            <a:r>
              <a:t>They don’t trust authority figures</a:t>
            </a:r>
          </a:p>
          <a:p>
            <a:pPr>
              <a:defRPr b="1"/>
            </a:pPr>
            <a:r>
              <a:t>They get easily offended or rejected </a:t>
            </a:r>
          </a:p>
          <a:p>
            <a:pPr>
              <a:defRPr b="1"/>
            </a:pPr>
            <a:r>
              <a:t>They are often lonely, afraid and insecure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hey sometimes use others for self-gain…"/>
          <p:cNvSpPr txBox="1">
            <a:spLocks noGrp="1"/>
          </p:cNvSpPr>
          <p:nvPr>
            <p:ph type="body" idx="1"/>
          </p:nvPr>
        </p:nvSpPr>
        <p:spPr>
          <a:xfrm>
            <a:off x="1206500" y="2729994"/>
            <a:ext cx="21971000" cy="8256012"/>
          </a:xfrm>
          <a:prstGeom prst="rect">
            <a:avLst/>
          </a:prstGeom>
        </p:spPr>
        <p:txBody>
          <a:bodyPr/>
          <a:lstStyle/>
          <a:p>
            <a:pPr>
              <a:defRPr b="1"/>
            </a:pPr>
            <a:r>
              <a:t>They sometimes use others for self-gain</a:t>
            </a:r>
          </a:p>
          <a:p>
            <a:pPr>
              <a:defRPr b="1"/>
            </a:pPr>
            <a:r>
              <a:t>They don’t believe they have a positive future</a:t>
            </a:r>
          </a:p>
          <a:p>
            <a:pPr>
              <a:defRPr b="1"/>
            </a:pPr>
            <a:r>
              <a:t>They are unable to put down roots in a church family</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Kris Valloton’s Open Vision"/>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Kris Valloton’s Open Vision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hey have a survivalist outlook…"/>
          <p:cNvSpPr txBox="1">
            <a:spLocks noGrp="1"/>
          </p:cNvSpPr>
          <p:nvPr>
            <p:ph type="body" idx="1"/>
          </p:nvPr>
        </p:nvSpPr>
        <p:spPr>
          <a:xfrm>
            <a:off x="1206500" y="2729994"/>
            <a:ext cx="21971000" cy="8256012"/>
          </a:xfrm>
          <a:prstGeom prst="rect">
            <a:avLst/>
          </a:prstGeom>
        </p:spPr>
        <p:txBody>
          <a:bodyPr/>
          <a:lstStyle/>
          <a:p>
            <a:pPr>
              <a:defRPr b="1"/>
            </a:pPr>
            <a:r>
              <a:t>They have a survivalist outlook</a:t>
            </a:r>
          </a:p>
          <a:p>
            <a:pPr>
              <a:defRPr b="1"/>
            </a:pPr>
            <a:r>
              <a:t>They are fiercely independent </a:t>
            </a:r>
          </a:p>
          <a:p>
            <a:pPr>
              <a:defRPr b="1"/>
            </a:pPr>
            <a:r>
              <a:t>They struggle to overcome challenges and conflict</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They withdraw or leave when they get hurt or offended…"/>
          <p:cNvSpPr txBox="1">
            <a:spLocks noGrp="1"/>
          </p:cNvSpPr>
          <p:nvPr>
            <p:ph type="body" idx="1"/>
          </p:nvPr>
        </p:nvSpPr>
        <p:spPr>
          <a:xfrm>
            <a:off x="1206500" y="2729994"/>
            <a:ext cx="21971000" cy="8256012"/>
          </a:xfrm>
          <a:prstGeom prst="rect">
            <a:avLst/>
          </a:prstGeom>
        </p:spPr>
        <p:txBody>
          <a:bodyPr/>
          <a:lstStyle/>
          <a:p>
            <a:pPr>
              <a:defRPr b="1"/>
            </a:pPr>
            <a:r>
              <a:t>They withdraw or leave when they get hurt or offended</a:t>
            </a:r>
          </a:p>
          <a:p>
            <a:pPr>
              <a:defRPr b="1"/>
            </a:pPr>
            <a:r>
              <a:t>They are uncomfortable around anointed father figures</a:t>
            </a:r>
          </a:p>
          <a:p>
            <a:pPr>
              <a:defRPr b="1"/>
            </a:pPr>
            <a:r>
              <a:t>They believe they have to project a false image of themselves to be accepted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How do we get orphaned?"/>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How do we get orphaned?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Because our parents misrepresented the Father and Mother heart of God"/>
          <p:cNvSpPr txBox="1">
            <a:spLocks noGrp="1"/>
          </p:cNvSpPr>
          <p:nvPr>
            <p:ph type="body" sz="half" idx="1"/>
          </p:nvPr>
        </p:nvSpPr>
        <p:spPr>
          <a:xfrm>
            <a:off x="1206500" y="4809669"/>
            <a:ext cx="21971000" cy="4096662"/>
          </a:xfrm>
          <a:prstGeom prst="rect">
            <a:avLst/>
          </a:prstGeom>
        </p:spPr>
        <p:txBody>
          <a:bodyPr/>
          <a:lstStyle>
            <a:lvl1pPr defTabSz="2121354">
              <a:defRPr sz="10092" b="1" spc="-201">
                <a:latin typeface="+mn-lt"/>
                <a:ea typeface="+mn-ea"/>
                <a:cs typeface="+mn-cs"/>
                <a:sym typeface="Helvetica Neue"/>
              </a:defRPr>
            </a:lvl1pPr>
          </a:lstStyle>
          <a:p>
            <a:r>
              <a:t>Because our parents misrepresented the Father and Mother heart of God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For I have come to you representing my Father, and you refuse to welcome me, even though you readily accept others who represent only themselves.”…"/>
          <p:cNvSpPr txBox="1"/>
          <p:nvPr/>
        </p:nvSpPr>
        <p:spPr>
          <a:xfrm>
            <a:off x="246423" y="4883248"/>
            <a:ext cx="23891156" cy="44114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000" b="1"/>
            </a:pPr>
            <a:r>
              <a:rPr dirty="0"/>
              <a:t>“For I have come to you representing my Father</a:t>
            </a:r>
            <a:r>
              <a:rPr dirty="0" smtClean="0"/>
              <a:t>,</a:t>
            </a:r>
            <a:endParaRPr lang="en-US" dirty="0" smtClean="0"/>
          </a:p>
          <a:p>
            <a:pPr>
              <a:defRPr sz="7000" b="1"/>
            </a:pPr>
            <a:r>
              <a:rPr dirty="0" smtClean="0"/>
              <a:t> </a:t>
            </a:r>
            <a:r>
              <a:rPr dirty="0"/>
              <a:t>and you refuse to welcome me, even though </a:t>
            </a:r>
            <a:r>
              <a:rPr dirty="0" smtClean="0"/>
              <a:t>you</a:t>
            </a:r>
            <a:endParaRPr lang="en-US" dirty="0" smtClean="0"/>
          </a:p>
          <a:p>
            <a:pPr>
              <a:defRPr sz="7000" b="1"/>
            </a:pPr>
            <a:r>
              <a:rPr dirty="0" smtClean="0"/>
              <a:t> </a:t>
            </a:r>
            <a:r>
              <a:rPr dirty="0"/>
              <a:t>readily accept others who represent only themselves.” </a:t>
            </a:r>
          </a:p>
          <a:p>
            <a:pPr>
              <a:defRPr sz="7000" b="1"/>
            </a:pPr>
            <a:r>
              <a:rPr dirty="0"/>
              <a:t>John 5:43 (TLB)</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hilip said to him, “Lord, show us the Father, and it is enough for us.” Jesus said to him, “Have I been with you so long, and you still do not know me, Philip? Whoever has seen me has seen the Father. How can you say, ‘Show us the Father’?…"/>
          <p:cNvSpPr txBox="1"/>
          <p:nvPr/>
        </p:nvSpPr>
        <p:spPr>
          <a:xfrm>
            <a:off x="-167647" y="3135815"/>
            <a:ext cx="24139621" cy="86126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7900" b="1"/>
            </a:pPr>
            <a:r>
              <a:rPr dirty="0"/>
              <a:t> Philip said to him, “Lord, show us the Father, </a:t>
            </a:r>
            <a:endParaRPr lang="en-US" dirty="0" smtClean="0"/>
          </a:p>
          <a:p>
            <a:pPr>
              <a:defRPr sz="7900" b="1"/>
            </a:pPr>
            <a:r>
              <a:rPr dirty="0" smtClean="0"/>
              <a:t>and </a:t>
            </a:r>
            <a:r>
              <a:rPr dirty="0"/>
              <a:t>it is enough for us</a:t>
            </a:r>
            <a:r>
              <a:rPr dirty="0" smtClean="0"/>
              <a:t>.”</a:t>
            </a:r>
            <a:endParaRPr lang="en-US" dirty="0" smtClean="0"/>
          </a:p>
          <a:p>
            <a:pPr>
              <a:defRPr sz="7900" b="1"/>
            </a:pPr>
            <a:r>
              <a:rPr dirty="0" smtClean="0"/>
              <a:t> </a:t>
            </a:r>
            <a:r>
              <a:rPr dirty="0"/>
              <a:t>Jesus said to him, “Have I been with you so long</a:t>
            </a:r>
            <a:r>
              <a:rPr dirty="0" smtClean="0"/>
              <a:t>,</a:t>
            </a:r>
            <a:endParaRPr lang="en-US" dirty="0" smtClean="0"/>
          </a:p>
          <a:p>
            <a:pPr>
              <a:defRPr sz="7900" b="1"/>
            </a:pPr>
            <a:r>
              <a:rPr dirty="0" smtClean="0"/>
              <a:t> </a:t>
            </a:r>
            <a:r>
              <a:rPr dirty="0"/>
              <a:t>and you still do not know me, Philip? </a:t>
            </a:r>
            <a:endParaRPr lang="en-US" dirty="0" smtClean="0"/>
          </a:p>
          <a:p>
            <a:pPr>
              <a:defRPr sz="7900" b="1"/>
            </a:pPr>
            <a:r>
              <a:rPr dirty="0" smtClean="0"/>
              <a:t>Whoever </a:t>
            </a:r>
            <a:r>
              <a:rPr dirty="0"/>
              <a:t>has seen me has seen the Father. </a:t>
            </a:r>
            <a:endParaRPr lang="en-US" dirty="0" smtClean="0"/>
          </a:p>
          <a:p>
            <a:pPr>
              <a:defRPr sz="7900" b="1"/>
            </a:pPr>
            <a:r>
              <a:rPr dirty="0" smtClean="0"/>
              <a:t>How </a:t>
            </a:r>
            <a:r>
              <a:rPr dirty="0"/>
              <a:t>can you say, ‘Show us the Father’?</a:t>
            </a:r>
          </a:p>
          <a:p>
            <a:pPr>
              <a:defRPr sz="7900" b="1"/>
            </a:pPr>
            <a:r>
              <a:rPr dirty="0"/>
              <a:t>John 14:8-9</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he primary calling of every parent is to reveal God"/>
          <p:cNvSpPr txBox="1">
            <a:spLocks noGrp="1"/>
          </p:cNvSpPr>
          <p:nvPr>
            <p:ph type="body" sz="half" idx="1"/>
          </p:nvPr>
        </p:nvSpPr>
        <p:spPr>
          <a:xfrm>
            <a:off x="1206500" y="4031451"/>
            <a:ext cx="21971000" cy="5653098"/>
          </a:xfrm>
          <a:prstGeom prst="rect">
            <a:avLst/>
          </a:prstGeom>
        </p:spPr>
        <p:txBody>
          <a:bodyPr/>
          <a:lstStyle>
            <a:lvl1pPr>
              <a:defRPr b="1">
                <a:latin typeface="+mn-lt"/>
                <a:ea typeface="+mn-ea"/>
                <a:cs typeface="+mn-cs"/>
                <a:sym typeface="Helvetica Neue"/>
              </a:defRPr>
            </a:lvl1pPr>
          </a:lstStyle>
          <a:p>
            <a:r>
              <a:t> The primary calling of every parent is to reveal God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Because of the Fall every parent has parented their children from the wrong tree"/>
          <p:cNvSpPr txBox="1">
            <a:spLocks noGrp="1"/>
          </p:cNvSpPr>
          <p:nvPr>
            <p:ph type="body" idx="1"/>
          </p:nvPr>
        </p:nvSpPr>
        <p:spPr>
          <a:xfrm>
            <a:off x="1206500" y="3436343"/>
            <a:ext cx="21971000" cy="6843314"/>
          </a:xfrm>
          <a:prstGeom prst="rect">
            <a:avLst/>
          </a:prstGeom>
        </p:spPr>
        <p:txBody>
          <a:bodyPr/>
          <a:lstStyle>
            <a:lvl1pPr>
              <a:defRPr b="1">
                <a:latin typeface="+mn-lt"/>
                <a:ea typeface="+mn-ea"/>
                <a:cs typeface="+mn-cs"/>
                <a:sym typeface="Helvetica Neue"/>
              </a:defRPr>
            </a:lvl1pPr>
          </a:lstStyle>
          <a:p>
            <a:r>
              <a:t> Because of the Fall every parent has parented their children from the wrong tree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Orphan parents reproduce orphan children"/>
          <p:cNvSpPr txBox="1">
            <a:spLocks noGrp="1"/>
          </p:cNvSpPr>
          <p:nvPr>
            <p:ph type="body" sz="quarter" idx="1"/>
          </p:nvPr>
        </p:nvSpPr>
        <p:spPr>
          <a:xfrm>
            <a:off x="1206500" y="5764458"/>
            <a:ext cx="21971000" cy="2187084"/>
          </a:xfrm>
          <a:prstGeom prst="rect">
            <a:avLst/>
          </a:prstGeom>
        </p:spPr>
        <p:txBody>
          <a:bodyPr/>
          <a:lstStyle>
            <a:lvl1pPr defTabSz="1828754">
              <a:defRPr sz="8700" b="1" spc="-174">
                <a:latin typeface="+mn-lt"/>
                <a:ea typeface="+mn-ea"/>
                <a:cs typeface="+mn-cs"/>
                <a:sym typeface="Helvetica Neue"/>
              </a:defRPr>
            </a:lvl1pPr>
          </a:lstStyle>
          <a:p>
            <a:r>
              <a:t>Orphan parents reproduce orphan children</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Mother-Father Types"/>
          <p:cNvSpPr txBox="1">
            <a:spLocks noGrp="1"/>
          </p:cNvSpPr>
          <p:nvPr>
            <p:ph type="title"/>
          </p:nvPr>
        </p:nvSpPr>
        <p:spPr>
          <a:prstGeom prst="rect">
            <a:avLst/>
          </a:prstGeom>
        </p:spPr>
        <p:txBody>
          <a:bodyPr/>
          <a:lstStyle/>
          <a:p>
            <a:r>
              <a:t>Mother-Father Types</a:t>
            </a:r>
          </a:p>
        </p:txBody>
      </p:sp>
      <p:sp>
        <p:nvSpPr>
          <p:cNvPr id="325" name="Parental Misrepresentations"/>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Parental Misrepresentations</a:t>
            </a:r>
          </a:p>
        </p:txBody>
      </p:sp>
      <p:sp>
        <p:nvSpPr>
          <p:cNvPr id="326" name="The Absent Parent…"/>
          <p:cNvSpPr txBox="1">
            <a:spLocks noGrp="1"/>
          </p:cNvSpPr>
          <p:nvPr>
            <p:ph type="body" idx="1"/>
          </p:nvPr>
        </p:nvSpPr>
        <p:spPr>
          <a:xfrm>
            <a:off x="1206500" y="3934601"/>
            <a:ext cx="21971000" cy="8256012"/>
          </a:xfrm>
          <a:prstGeom prst="rect">
            <a:avLst/>
          </a:prstGeom>
        </p:spPr>
        <p:txBody>
          <a:bodyPr/>
          <a:lstStyle/>
          <a:p>
            <a:pPr>
              <a:defRPr b="1"/>
            </a:pPr>
            <a:r>
              <a:t>The Absent Parent</a:t>
            </a:r>
          </a:p>
          <a:p>
            <a:pPr>
              <a:defRPr b="1"/>
            </a:pPr>
            <a:r>
              <a:t>The Abusive Parent</a:t>
            </a:r>
          </a:p>
          <a:p>
            <a:pPr>
              <a:defRPr b="1"/>
            </a:pPr>
            <a:r>
              <a:t>The Authoritarian Parent</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IMG_0065.jpeg" descr="IMG_0065.jpeg"/>
          <p:cNvPicPr>
            <a:picLocks noGrp="1" noChangeAspect="1"/>
          </p:cNvPicPr>
          <p:nvPr>
            <p:ph type="pic" idx="21"/>
          </p:nvPr>
        </p:nvPicPr>
        <p:blipFill>
          <a:blip r:embed="rId2">
            <a:extLst/>
          </a:blip>
          <a:srcRect t="16353" b="16353"/>
          <a:stretch>
            <a:fillRect/>
          </a:stretch>
        </p:blipFill>
        <p:spPr>
          <a:xfrm>
            <a:off x="0" y="0"/>
            <a:ext cx="24384000" cy="1371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The Good Parent…"/>
          <p:cNvSpPr txBox="1">
            <a:spLocks noGrp="1"/>
          </p:cNvSpPr>
          <p:nvPr>
            <p:ph type="body" idx="1"/>
          </p:nvPr>
        </p:nvSpPr>
        <p:spPr>
          <a:xfrm>
            <a:off x="1206500" y="3594539"/>
            <a:ext cx="21971000" cy="8256012"/>
          </a:xfrm>
          <a:prstGeom prst="rect">
            <a:avLst/>
          </a:prstGeom>
        </p:spPr>
        <p:txBody>
          <a:bodyPr/>
          <a:lstStyle/>
          <a:p>
            <a:pPr>
              <a:defRPr b="1"/>
            </a:pPr>
            <a:r>
              <a:t>The Good Parent</a:t>
            </a:r>
          </a:p>
          <a:p>
            <a:pPr>
              <a:defRPr b="1"/>
            </a:pPr>
            <a:r>
              <a:t>The Passive Parent</a:t>
            </a:r>
          </a:p>
          <a:p>
            <a:pPr>
              <a:defRPr b="1"/>
            </a:pPr>
            <a:r>
              <a:t>The Performance Oriented Father</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he Absent Father"/>
          <p:cNvSpPr txBox="1">
            <a:spLocks noGrp="1"/>
          </p:cNvSpPr>
          <p:nvPr>
            <p:ph type="title"/>
          </p:nvPr>
        </p:nvSpPr>
        <p:spPr>
          <a:prstGeom prst="rect">
            <a:avLst/>
          </a:prstGeom>
        </p:spPr>
        <p:txBody>
          <a:bodyPr/>
          <a:lstStyle/>
          <a:p>
            <a:r>
              <a:t>The Absent Father</a:t>
            </a:r>
          </a:p>
        </p:txBody>
      </p:sp>
      <p:sp>
        <p:nvSpPr>
          <p:cNvPr id="331" name="Characteristics and Lie"/>
          <p:cNvSpPr txBox="1">
            <a:spLocks noGrp="1"/>
          </p:cNvSpPr>
          <p:nvPr>
            <p:ph type="body" idx="21"/>
          </p:nvPr>
        </p:nvSpPr>
        <p:spPr>
          <a:xfrm>
            <a:off x="1206500" y="224929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Lie</a:t>
            </a:r>
          </a:p>
        </p:txBody>
      </p:sp>
      <p:sp>
        <p:nvSpPr>
          <p:cNvPr id="332" name="Not around because of workaholism…"/>
          <p:cNvSpPr txBox="1">
            <a:spLocks noGrp="1"/>
          </p:cNvSpPr>
          <p:nvPr>
            <p:ph type="body" idx="1"/>
          </p:nvPr>
        </p:nvSpPr>
        <p:spPr>
          <a:prstGeom prst="rect">
            <a:avLst/>
          </a:prstGeom>
        </p:spPr>
        <p:txBody>
          <a:bodyPr/>
          <a:lstStyle/>
          <a:p>
            <a:pPr>
              <a:defRPr b="1"/>
            </a:pPr>
            <a:r>
              <a:t>Not around because of workaholism</a:t>
            </a:r>
          </a:p>
          <a:p>
            <a:pPr>
              <a:defRPr b="1"/>
            </a:pPr>
            <a:r>
              <a:t>Not around because of divorce or separation </a:t>
            </a:r>
          </a:p>
          <a:p>
            <a:pPr>
              <a:defRPr b="1"/>
            </a:pPr>
            <a:r>
              <a:t>The Lie: The Father will not be here for me when I need Him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he Abusive Parent"/>
          <p:cNvSpPr txBox="1">
            <a:spLocks noGrp="1"/>
          </p:cNvSpPr>
          <p:nvPr>
            <p:ph type="title"/>
          </p:nvPr>
        </p:nvSpPr>
        <p:spPr>
          <a:prstGeom prst="rect">
            <a:avLst/>
          </a:prstGeom>
        </p:spPr>
        <p:txBody>
          <a:bodyPr/>
          <a:lstStyle/>
          <a:p>
            <a:r>
              <a:t>The Abusive Parent</a:t>
            </a:r>
          </a:p>
        </p:txBody>
      </p:sp>
      <p:sp>
        <p:nvSpPr>
          <p:cNvPr id="335" name="Characteristics and the Li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the Lie</a:t>
            </a:r>
          </a:p>
        </p:txBody>
      </p:sp>
      <p:sp>
        <p:nvSpPr>
          <p:cNvPr id="336" name="Physical, sexual or verbally abusive…"/>
          <p:cNvSpPr txBox="1">
            <a:spLocks noGrp="1"/>
          </p:cNvSpPr>
          <p:nvPr>
            <p:ph type="body" idx="1"/>
          </p:nvPr>
        </p:nvSpPr>
        <p:spPr>
          <a:prstGeom prst="rect">
            <a:avLst/>
          </a:prstGeom>
        </p:spPr>
        <p:txBody>
          <a:bodyPr/>
          <a:lstStyle/>
          <a:p>
            <a:pPr>
              <a:defRPr b="1"/>
            </a:pPr>
            <a:r>
              <a:t>Physical, sexual or verbally abusive</a:t>
            </a:r>
          </a:p>
          <a:p>
            <a:pPr>
              <a:defRPr b="1"/>
            </a:pPr>
            <a:r>
              <a:t>Creates an ‘walking on egg shells’ environment </a:t>
            </a:r>
          </a:p>
          <a:p>
            <a:pPr>
              <a:defRPr b="1"/>
            </a:pPr>
            <a:r>
              <a:t>The Lie: It is my fault that mom or dad is abusive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he Authoritarian Parent"/>
          <p:cNvSpPr txBox="1">
            <a:spLocks noGrp="1"/>
          </p:cNvSpPr>
          <p:nvPr>
            <p:ph type="title"/>
          </p:nvPr>
        </p:nvSpPr>
        <p:spPr>
          <a:prstGeom prst="rect">
            <a:avLst/>
          </a:prstGeom>
        </p:spPr>
        <p:txBody>
          <a:bodyPr/>
          <a:lstStyle/>
          <a:p>
            <a:r>
              <a:t>The Authoritarian Parent</a:t>
            </a:r>
          </a:p>
        </p:txBody>
      </p:sp>
      <p:sp>
        <p:nvSpPr>
          <p:cNvPr id="339" name="Characteristics and the Lie"/>
          <p:cNvSpPr txBox="1">
            <a:spLocks noGrp="1"/>
          </p:cNvSpPr>
          <p:nvPr>
            <p:ph type="body" idx="21"/>
          </p:nvPr>
        </p:nvSpPr>
        <p:spPr>
          <a:xfrm>
            <a:off x="1206500" y="224929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the Lie</a:t>
            </a:r>
          </a:p>
        </p:txBody>
      </p:sp>
      <p:sp>
        <p:nvSpPr>
          <p:cNvPr id="340" name="It’s my way or the highway!…"/>
          <p:cNvSpPr txBox="1">
            <a:spLocks noGrp="1"/>
          </p:cNvSpPr>
          <p:nvPr>
            <p:ph type="body" idx="1"/>
          </p:nvPr>
        </p:nvSpPr>
        <p:spPr>
          <a:prstGeom prst="rect">
            <a:avLst/>
          </a:prstGeom>
        </p:spPr>
        <p:txBody>
          <a:bodyPr/>
          <a:lstStyle/>
          <a:p>
            <a:pPr>
              <a:defRPr b="1"/>
            </a:pPr>
            <a:r>
              <a:t>It’s my way or the highway!</a:t>
            </a:r>
          </a:p>
          <a:p>
            <a:pPr>
              <a:defRPr b="1"/>
            </a:pPr>
            <a:r>
              <a:t>Anal, legalistic and rule oriented</a:t>
            </a:r>
          </a:p>
          <a:p>
            <a:pPr>
              <a:defRPr b="1"/>
            </a:pPr>
            <a:r>
              <a:t>The Lie: God is all about the rules (religiousity) </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he Good Parent"/>
          <p:cNvSpPr txBox="1">
            <a:spLocks noGrp="1"/>
          </p:cNvSpPr>
          <p:nvPr>
            <p:ph type="title"/>
          </p:nvPr>
        </p:nvSpPr>
        <p:spPr>
          <a:prstGeom prst="rect">
            <a:avLst/>
          </a:prstGeom>
        </p:spPr>
        <p:txBody>
          <a:bodyPr/>
          <a:lstStyle/>
          <a:p>
            <a:r>
              <a:t>The Good Parent</a:t>
            </a:r>
          </a:p>
        </p:txBody>
      </p:sp>
      <p:sp>
        <p:nvSpPr>
          <p:cNvPr id="343" name="Characteristics and the Lie"/>
          <p:cNvSpPr txBox="1">
            <a:spLocks noGrp="1"/>
          </p:cNvSpPr>
          <p:nvPr>
            <p:ph type="body" idx="21"/>
          </p:nvPr>
        </p:nvSpPr>
        <p:spPr>
          <a:xfrm>
            <a:off x="1206500" y="224929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the Lie</a:t>
            </a:r>
          </a:p>
        </p:txBody>
      </p:sp>
      <p:sp>
        <p:nvSpPr>
          <p:cNvPr id="344" name="Good is not divine perfection…"/>
          <p:cNvSpPr txBox="1">
            <a:spLocks noGrp="1"/>
          </p:cNvSpPr>
          <p:nvPr>
            <p:ph type="body" idx="1"/>
          </p:nvPr>
        </p:nvSpPr>
        <p:spPr>
          <a:prstGeom prst="rect">
            <a:avLst/>
          </a:prstGeom>
        </p:spPr>
        <p:txBody>
          <a:bodyPr/>
          <a:lstStyle/>
          <a:p>
            <a:pPr>
              <a:defRPr b="1"/>
            </a:pPr>
            <a:r>
              <a:t>Good is not divine perfection</a:t>
            </a:r>
          </a:p>
          <a:p>
            <a:pPr>
              <a:defRPr b="1"/>
            </a:pPr>
            <a:r>
              <a:t>My parents did not hurt me etc.</a:t>
            </a:r>
          </a:p>
          <a:p>
            <a:pPr>
              <a:defRPr b="1"/>
            </a:pPr>
            <a:r>
              <a:t>The Lie: I do not have any issues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he Passive Parent"/>
          <p:cNvSpPr txBox="1">
            <a:spLocks noGrp="1"/>
          </p:cNvSpPr>
          <p:nvPr>
            <p:ph type="title"/>
          </p:nvPr>
        </p:nvSpPr>
        <p:spPr>
          <a:prstGeom prst="rect">
            <a:avLst/>
          </a:prstGeom>
        </p:spPr>
        <p:txBody>
          <a:bodyPr/>
          <a:lstStyle/>
          <a:p>
            <a:r>
              <a:t>The Passive Parent</a:t>
            </a:r>
          </a:p>
        </p:txBody>
      </p:sp>
      <p:sp>
        <p:nvSpPr>
          <p:cNvPr id="347" name="Characteristics and the Li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the Lie</a:t>
            </a:r>
          </a:p>
        </p:txBody>
      </p:sp>
      <p:sp>
        <p:nvSpPr>
          <p:cNvPr id="348" name="They don’t speak much to their children…"/>
          <p:cNvSpPr txBox="1">
            <a:spLocks noGrp="1"/>
          </p:cNvSpPr>
          <p:nvPr>
            <p:ph type="body" idx="1"/>
          </p:nvPr>
        </p:nvSpPr>
        <p:spPr>
          <a:prstGeom prst="rect">
            <a:avLst/>
          </a:prstGeom>
        </p:spPr>
        <p:txBody>
          <a:bodyPr/>
          <a:lstStyle/>
          <a:p>
            <a:pPr>
              <a:defRPr b="1"/>
            </a:pPr>
            <a:r>
              <a:t>They don’t speak much to their children</a:t>
            </a:r>
          </a:p>
          <a:p>
            <a:pPr>
              <a:defRPr b="1"/>
            </a:pPr>
            <a:r>
              <a:t>Passive dads abdicate their leadership role</a:t>
            </a:r>
          </a:p>
          <a:p>
            <a:pPr>
              <a:defRPr b="1"/>
            </a:pPr>
            <a:r>
              <a:t>The Lie: God doesn’t speak to me/I can’t hear Him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he Performance Oriented Parent"/>
          <p:cNvSpPr txBox="1">
            <a:spLocks noGrp="1"/>
          </p:cNvSpPr>
          <p:nvPr>
            <p:ph type="title"/>
          </p:nvPr>
        </p:nvSpPr>
        <p:spPr>
          <a:prstGeom prst="rect">
            <a:avLst/>
          </a:prstGeom>
        </p:spPr>
        <p:txBody>
          <a:bodyPr/>
          <a:lstStyle/>
          <a:p>
            <a:r>
              <a:t>The Performance Oriented Parent</a:t>
            </a:r>
          </a:p>
        </p:txBody>
      </p:sp>
      <p:sp>
        <p:nvSpPr>
          <p:cNvPr id="351" name="Characteristics and the Lie"/>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and the Lie</a:t>
            </a:r>
          </a:p>
        </p:txBody>
      </p:sp>
      <p:sp>
        <p:nvSpPr>
          <p:cNvPr id="352" name="Love and affirmation are given only when their children perform well…"/>
          <p:cNvSpPr txBox="1">
            <a:spLocks noGrp="1"/>
          </p:cNvSpPr>
          <p:nvPr>
            <p:ph type="body" idx="1"/>
          </p:nvPr>
        </p:nvSpPr>
        <p:spPr>
          <a:prstGeom prst="rect">
            <a:avLst/>
          </a:prstGeom>
        </p:spPr>
        <p:txBody>
          <a:bodyPr/>
          <a:lstStyle/>
          <a:p>
            <a:pPr marL="622300" indent="-622300">
              <a:defRPr sz="4900"/>
            </a:pPr>
            <a:r>
              <a:t>Love and affirmation are given only when their children perform well</a:t>
            </a:r>
          </a:p>
          <a:p>
            <a:pPr marL="622300" indent="-622300">
              <a:defRPr sz="4900"/>
            </a:pPr>
            <a:r>
              <a:t>Performance oriented children deal w/burnout &amp; depression later in life</a:t>
            </a:r>
          </a:p>
          <a:p>
            <a:pPr marL="622300" indent="-622300">
              <a:defRPr sz="4900"/>
            </a:pPr>
            <a:r>
              <a:t>The Lie: If I don’t excel according to my standard of excellence I’m a failure</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he Father is a Perfect Parent"/>
          <p:cNvSpPr txBox="1">
            <a:spLocks noGrp="1"/>
          </p:cNvSpPr>
          <p:nvPr>
            <p:ph type="title"/>
          </p:nvPr>
        </p:nvSpPr>
        <p:spPr>
          <a:prstGeom prst="rect">
            <a:avLst/>
          </a:prstGeom>
        </p:spPr>
        <p:txBody>
          <a:bodyPr/>
          <a:lstStyle/>
          <a:p>
            <a:r>
              <a:t>The Father is a Perfect Parent</a:t>
            </a:r>
          </a:p>
        </p:txBody>
      </p:sp>
      <p:sp>
        <p:nvSpPr>
          <p:cNvPr id="355" name="Characteristics"/>
          <p:cNvSpPr txBox="1">
            <a:spLocks noGrp="1"/>
          </p:cNvSpPr>
          <p:nvPr>
            <p:ph type="body" idx="21"/>
          </p:nvPr>
        </p:nvSpPr>
        <p:spPr>
          <a:xfrm>
            <a:off x="1206500" y="2249296"/>
            <a:ext cx="21971000" cy="93478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Characteristics </a:t>
            </a:r>
          </a:p>
        </p:txBody>
      </p:sp>
      <p:sp>
        <p:nvSpPr>
          <p:cNvPr id="356" name="The Father is always present…"/>
          <p:cNvSpPr txBox="1">
            <a:spLocks noGrp="1"/>
          </p:cNvSpPr>
          <p:nvPr>
            <p:ph type="body" idx="1"/>
          </p:nvPr>
        </p:nvSpPr>
        <p:spPr>
          <a:prstGeom prst="rect">
            <a:avLst/>
          </a:prstGeom>
        </p:spPr>
        <p:txBody>
          <a:bodyPr/>
          <a:lstStyle/>
          <a:p>
            <a:pPr>
              <a:defRPr b="1"/>
            </a:pPr>
            <a:r>
              <a:t>The Father is always present </a:t>
            </a:r>
          </a:p>
          <a:p>
            <a:pPr>
              <a:defRPr b="1"/>
            </a:pPr>
            <a:r>
              <a:t>The Father is kind and merciful</a:t>
            </a:r>
          </a:p>
          <a:p>
            <a:pPr>
              <a:defRPr b="1"/>
            </a:pPr>
            <a:r>
              <a:t>The Father is about relationship not the rules</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he Father is perfectly good at all times for those who trust Him…"/>
          <p:cNvSpPr txBox="1">
            <a:spLocks noGrp="1"/>
          </p:cNvSpPr>
          <p:nvPr>
            <p:ph type="body" idx="1"/>
          </p:nvPr>
        </p:nvSpPr>
        <p:spPr>
          <a:xfrm>
            <a:off x="1206500" y="2729994"/>
            <a:ext cx="21971000" cy="8256012"/>
          </a:xfrm>
          <a:prstGeom prst="rect">
            <a:avLst/>
          </a:prstGeom>
        </p:spPr>
        <p:txBody>
          <a:bodyPr/>
          <a:lstStyle/>
          <a:p>
            <a:pPr>
              <a:defRPr b="1"/>
            </a:pPr>
            <a:r>
              <a:t>The Father is perfectly good at all times for those who trust Him</a:t>
            </a:r>
          </a:p>
          <a:p>
            <a:pPr>
              <a:defRPr b="1"/>
            </a:pPr>
            <a:r>
              <a:t>The Father constantly speaks to His children via His Word, dreams etc.</a:t>
            </a:r>
          </a:p>
          <a:p>
            <a:pPr>
              <a:defRPr b="1"/>
            </a:pPr>
            <a:r>
              <a:t>The Father is pleased with who we are not with what we can do for Him</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Image" descr="Image"/>
          <p:cNvPicPr>
            <a:picLocks noChangeAspect="1"/>
          </p:cNvPicPr>
          <p:nvPr/>
        </p:nvPicPr>
        <p:blipFill>
          <a:blip r:embed="rId2">
            <a:extLst/>
          </a:blip>
          <a:stretch>
            <a:fillRect/>
          </a:stretch>
        </p:blipFill>
        <p:spPr>
          <a:xfrm>
            <a:off x="1003792" y="-1683568"/>
            <a:ext cx="22376416" cy="1678231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Elijah Must Come First!"/>
          <p:cNvSpPr txBox="1">
            <a:spLocks noGrp="1"/>
          </p:cNvSpPr>
          <p:nvPr>
            <p:ph type="title"/>
          </p:nvPr>
        </p:nvSpPr>
        <p:spPr>
          <a:prstGeom prst="rect">
            <a:avLst/>
          </a:prstGeom>
        </p:spPr>
        <p:txBody>
          <a:bodyPr/>
          <a:lstStyle>
            <a:lvl1pPr>
              <a:defRPr b="1">
                <a:latin typeface="+mn-lt"/>
                <a:ea typeface="+mn-ea"/>
                <a:cs typeface="+mn-cs"/>
                <a:sym typeface="Helvetica Neue"/>
              </a:defRPr>
            </a:lvl1pPr>
          </a:lstStyle>
          <a:p>
            <a:r>
              <a:t>Elijah Must Come First!</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Parental Types"/>
          <p:cNvSpPr txBox="1">
            <a:spLocks noGrp="1"/>
          </p:cNvSpPr>
          <p:nvPr>
            <p:ph type="title"/>
          </p:nvPr>
        </p:nvSpPr>
        <p:spPr>
          <a:prstGeom prst="rect">
            <a:avLst/>
          </a:prstGeom>
        </p:spPr>
        <p:txBody>
          <a:bodyPr/>
          <a:lstStyle/>
          <a:p>
            <a:r>
              <a:t>Parental Types</a:t>
            </a:r>
          </a:p>
        </p:txBody>
      </p:sp>
      <p:sp>
        <p:nvSpPr>
          <p:cNvPr id="363" name="Review"/>
          <p:cNvSpPr txBox="1">
            <a:spLocks noGrp="1"/>
          </p:cNvSpPr>
          <p:nvPr>
            <p:ph type="body" idx="2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t>Review </a:t>
            </a:r>
          </a:p>
        </p:txBody>
      </p:sp>
      <p:sp>
        <p:nvSpPr>
          <p:cNvPr id="364" name="Absent…"/>
          <p:cNvSpPr txBox="1">
            <a:spLocks noGrp="1"/>
          </p:cNvSpPr>
          <p:nvPr>
            <p:ph type="body" idx="1"/>
          </p:nvPr>
        </p:nvSpPr>
        <p:spPr>
          <a:prstGeom prst="rect">
            <a:avLst/>
          </a:prstGeom>
        </p:spPr>
        <p:txBody>
          <a:bodyPr/>
          <a:lstStyle/>
          <a:p>
            <a:pPr>
              <a:defRPr b="1"/>
            </a:pPr>
            <a:r>
              <a:t>Absent</a:t>
            </a:r>
          </a:p>
          <a:p>
            <a:pPr>
              <a:defRPr b="1"/>
            </a:pPr>
            <a:r>
              <a:t>Abusive</a:t>
            </a:r>
          </a:p>
          <a:p>
            <a:pPr>
              <a:defRPr b="1"/>
            </a:pPr>
            <a:r>
              <a:t>Authoritarian</a:t>
            </a:r>
          </a:p>
          <a:p>
            <a:pPr>
              <a:defRPr b="1"/>
            </a:pPr>
            <a:r>
              <a:t>Good</a:t>
            </a:r>
          </a:p>
          <a:p>
            <a:pPr>
              <a:defRPr b="1"/>
            </a:pPr>
            <a:r>
              <a:t>Passive</a:t>
            </a:r>
          </a:p>
          <a:p>
            <a:pPr>
              <a:defRPr b="1"/>
            </a:pPr>
            <a:r>
              <a:t>Performance Oriented</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Small Group Time"/>
          <p:cNvSpPr txBox="1">
            <a:spLocks noGrp="1"/>
          </p:cNvSpPr>
          <p:nvPr>
            <p:ph type="title"/>
          </p:nvPr>
        </p:nvSpPr>
        <p:spPr>
          <a:prstGeom prst="rect">
            <a:avLst/>
          </a:prstGeom>
        </p:spPr>
        <p:txBody>
          <a:bodyPr/>
          <a:lstStyle/>
          <a:p>
            <a:r>
              <a:t>Small Group Time</a:t>
            </a:r>
          </a:p>
        </p:txBody>
      </p:sp>
      <p:sp>
        <p:nvSpPr>
          <p:cNvPr id="367" name="Share what type of parents you have &amp; how they wounded your heart"/>
          <p:cNvSpPr txBox="1">
            <a:spLocks noGrp="1"/>
          </p:cNvSpPr>
          <p:nvPr>
            <p:ph type="body" sz="quarter" idx="1"/>
          </p:nvPr>
        </p:nvSpPr>
        <p:spPr>
          <a:prstGeom prst="rect">
            <a:avLst/>
          </a:prstGeom>
        </p:spPr>
        <p:txBody>
          <a:bodyPr/>
          <a:lstStyle>
            <a:lvl1pPr>
              <a:defRPr sz="6000"/>
            </a:lvl1pPr>
          </a:lstStyle>
          <a:p>
            <a:r>
              <a:t>Share what type of parents you have &amp; how they wounded your heart</a:t>
            </a:r>
          </a:p>
        </p:txBody>
      </p:sp>
      <p:pic>
        <p:nvPicPr>
          <p:cNvPr id="368" name="IMG_3778.jpeg" descr="IMG_3778.jpeg"/>
          <p:cNvPicPr>
            <a:picLocks noGrp="1" noChangeAspect="1"/>
          </p:cNvPicPr>
          <p:nvPr>
            <p:ph type="pic" idx="21"/>
          </p:nvPr>
        </p:nvPicPr>
        <p:blipFill>
          <a:blip r:embed="rId2">
            <a:extLst/>
          </a:blip>
          <a:srcRect l="29663" r="29663"/>
          <a:stretch>
            <a:fillRect/>
          </a:stretch>
        </p:blipFill>
        <p:spPr>
          <a:xfrm>
            <a:off x="12188626" y="1263650"/>
            <a:ext cx="10921713" cy="111887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32_DynamicDark">
  <a:themeElements>
    <a:clrScheme name="32_DynamicDark">
      <a:dk1>
        <a:srgbClr val="BE00FF"/>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2_DynamicDark">
  <a:themeElements>
    <a:clrScheme name="32_DynamicDar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32_DynamicDark">
      <a:majorFont>
        <a:latin typeface="Helvetica Neue"/>
        <a:ea typeface="Helvetica Neue"/>
        <a:cs typeface="Helvetica Neue"/>
      </a:majorFont>
      <a:minorFont>
        <a:latin typeface="Helvetica Neue"/>
        <a:ea typeface="Helvetica Neue"/>
        <a:cs typeface="Helvetica Neue"/>
      </a:minorFont>
    </a:fontScheme>
    <a:fmtScheme name="32_DynamicDar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1618</Words>
  <Application>Microsoft Office PowerPoint</Application>
  <PresentationFormat>Custom</PresentationFormat>
  <Paragraphs>218</Paragraphs>
  <Slides>91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91</vt:i4>
      </vt:variant>
    </vt:vector>
  </HeadingPairs>
  <TitlesOfParts>
    <vt:vector size="95" baseType="lpstr">
      <vt:lpstr>Arial</vt:lpstr>
      <vt:lpstr>Helvetica Neue</vt:lpstr>
      <vt:lpstr>Helvetica Neue Medium</vt:lpstr>
      <vt:lpstr>32_DynamicDark</vt:lpstr>
      <vt:lpstr>Why Take Healing Hearts Express?</vt:lpstr>
      <vt:lpstr>PowerPoint Presentation</vt:lpstr>
      <vt:lpstr>Healing Hearts Express is about reconciling areas of brokenness in your heart with your mother and father</vt:lpstr>
      <vt:lpstr>The Domino Effect</vt:lpstr>
      <vt:lpstr>PowerPoint Presentation</vt:lpstr>
      <vt:lpstr>PowerPoint Presentation</vt:lpstr>
      <vt:lpstr>Kris Valloton’s Open Vision</vt:lpstr>
      <vt:lpstr>PowerPoint Presentation</vt:lpstr>
      <vt:lpstr>Elijah Must Come First!</vt:lpstr>
      <vt:lpstr>PowerPoint Presentation</vt:lpstr>
      <vt:lpstr>PowerPoint Presentation</vt:lpstr>
      <vt:lpstr>PowerPoint Presentation</vt:lpstr>
      <vt:lpstr>PowerPoint Presentation</vt:lpstr>
      <vt:lpstr>PowerPoint Presentation</vt:lpstr>
      <vt:lpstr>PowerPoint Presentation</vt:lpstr>
      <vt:lpstr>Our Nation is Being Destroyed by…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Abuse</vt:lpstr>
      <vt:lpstr>Household Challenges</vt:lpstr>
      <vt:lpstr>Neglect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Orphan Stronghold</vt:lpstr>
      <vt:lpstr>PowerPoint Presentation</vt:lpstr>
      <vt:lpstr>PowerPoint Presentation</vt:lpstr>
      <vt:lpstr>PowerPoint Presentation</vt:lpstr>
      <vt:lpstr>PowerPoint Presentation</vt:lpstr>
      <vt:lpstr>PowerPoint Presentation</vt:lpstr>
      <vt:lpstr>An Orphaned Child</vt:lpstr>
      <vt:lpstr>Three Objectives</vt:lpstr>
      <vt:lpstr>PowerPoint Presentation</vt:lpstr>
      <vt:lpstr>Small Group Time</vt:lpstr>
      <vt:lpstr>Next Session</vt:lpstr>
      <vt:lpstr>PowerPoint Presentation</vt:lpstr>
      <vt:lpstr>PowerPoint Presentation</vt:lpstr>
      <vt:lpstr>PowerPoint Presentation</vt:lpstr>
      <vt:lpstr>PowerPoint Presentation</vt:lpstr>
      <vt:lpstr>PowerPoint Presentation</vt:lpstr>
      <vt:lpstr>PowerPoint Presentation</vt:lpstr>
      <vt:lpstr>The Anatomy of a Stronghold</vt:lpstr>
      <vt:lpstr>PowerPoint Presentation</vt:lpstr>
      <vt:lpstr>Orphan Mindsets/Lies (Pain and Discomfort)</vt:lpstr>
      <vt:lpstr>PowerPoint Presentation</vt:lpstr>
      <vt:lpstr>PowerPoint Presentation</vt:lpstr>
      <vt:lpstr>PowerPoint Presentation</vt:lpstr>
      <vt:lpstr>Orphan Characteristics</vt:lpstr>
      <vt:lpstr>PowerPoint Presentation</vt:lpstr>
      <vt:lpstr>PowerPoint Presentation</vt:lpstr>
      <vt:lpstr>PowerPoint Presentation</vt:lpstr>
      <vt:lpstr>How do we get orphaned?</vt:lpstr>
      <vt:lpstr>PowerPoint Presentation</vt:lpstr>
      <vt:lpstr>PowerPoint Presentation</vt:lpstr>
      <vt:lpstr>PowerPoint Presentation</vt:lpstr>
      <vt:lpstr>PowerPoint Presentation</vt:lpstr>
      <vt:lpstr>PowerPoint Presentation</vt:lpstr>
      <vt:lpstr>PowerPoint Presentation</vt:lpstr>
      <vt:lpstr>Mother-Father Types</vt:lpstr>
      <vt:lpstr>PowerPoint Presentation</vt:lpstr>
      <vt:lpstr>The Absent Father</vt:lpstr>
      <vt:lpstr>The Abusive Parent</vt:lpstr>
      <vt:lpstr>The Authoritarian Parent</vt:lpstr>
      <vt:lpstr>The Good Parent</vt:lpstr>
      <vt:lpstr>The Passive Parent</vt:lpstr>
      <vt:lpstr>The Performance Oriented Parent</vt:lpstr>
      <vt:lpstr>The Father is a Perfect Parent</vt:lpstr>
      <vt:lpstr>PowerPoint Presentation</vt:lpstr>
      <vt:lpstr>PowerPoint Presentation</vt:lpstr>
      <vt:lpstr>Parental Types</vt:lpstr>
      <vt:lpstr>Small Group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Take Healing Hearts Express?</dc:title>
  <dc:creator>Paul Cox</dc:creator>
  <cp:lastModifiedBy>Brian Cox</cp:lastModifiedBy>
  <cp:revision>3</cp:revision>
  <dcterms:modified xsi:type="dcterms:W3CDTF">2023-11-13T19:05:45Z</dcterms:modified>
</cp:coreProperties>
</file>